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80" r:id="rId3"/>
    <p:sldId id="281" r:id="rId4"/>
    <p:sldId id="282" r:id="rId5"/>
    <p:sldId id="283" r:id="rId6"/>
    <p:sldId id="284" r:id="rId7"/>
    <p:sldId id="286" r:id="rId8"/>
    <p:sldId id="288" r:id="rId9"/>
    <p:sldId id="289" r:id="rId10"/>
    <p:sldId id="291" r:id="rId11"/>
    <p:sldId id="261" r:id="rId12"/>
    <p:sldId id="293" r:id="rId13"/>
    <p:sldId id="294" r:id="rId14"/>
    <p:sldId id="306" r:id="rId15"/>
    <p:sldId id="307" r:id="rId16"/>
    <p:sldId id="308" r:id="rId17"/>
    <p:sldId id="309" r:id="rId18"/>
    <p:sldId id="310" r:id="rId19"/>
    <p:sldId id="311" r:id="rId20"/>
    <p:sldId id="295" r:id="rId21"/>
    <p:sldId id="297" r:id="rId22"/>
    <p:sldId id="296" r:id="rId23"/>
    <p:sldId id="298" r:id="rId24"/>
    <p:sldId id="299" r:id="rId25"/>
    <p:sldId id="300" r:id="rId26"/>
    <p:sldId id="274" r:id="rId27"/>
    <p:sldId id="303" r:id="rId28"/>
    <p:sldId id="304" r:id="rId29"/>
    <p:sldId id="305" r:id="rId30"/>
    <p:sldId id="301" r:id="rId31"/>
    <p:sldId id="302" r:id="rId32"/>
    <p:sldId id="312" r:id="rId33"/>
    <p:sldId id="313" r:id="rId34"/>
    <p:sldId id="314" r:id="rId35"/>
    <p:sldId id="317" r:id="rId36"/>
    <p:sldId id="318" r:id="rId37"/>
    <p:sldId id="315" r:id="rId38"/>
    <p:sldId id="316" r:id="rId39"/>
    <p:sldId id="277" r:id="rId4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tricula%20general%20por%20especialidades%202008%20-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tricula%20general%20por%20especialidades%202008%20-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tricula%20general%20por%20especialidades%202008%20-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tricula%20general%20por%20especialidades%202008%20-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Motto\AppData\Local\Microsoft\Windows\Temporary%20Internet%20Files\Content.Outlook\SCZ42BSM\33%20TASAS_NETAS_2000_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Comparación de Matrícula 2008 - 2012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Hoja1!$D$49</c:f>
              <c:strCache>
                <c:ptCount val="1"/>
                <c:pt idx="0">
                  <c:v>Total Bto. Técnico por año (final)</c:v>
                </c:pt>
              </c:strCache>
            </c:strRef>
          </c:tx>
          <c:marker>
            <c:symbol val="none"/>
          </c:marker>
          <c:cat>
            <c:numRef>
              <c:f>Hoja1!$E$48:$I$48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Hoja1!$E$49:$I$49</c:f>
              <c:numCache>
                <c:formatCode>General</c:formatCode>
                <c:ptCount val="5"/>
                <c:pt idx="0">
                  <c:v>101243</c:v>
                </c:pt>
                <c:pt idx="1">
                  <c:v>98057</c:v>
                </c:pt>
                <c:pt idx="2">
                  <c:v>97591</c:v>
                </c:pt>
                <c:pt idx="3">
                  <c:v>102651</c:v>
                </c:pt>
                <c:pt idx="4">
                  <c:v>112253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Hoja1!$D$50</c:f>
              <c:strCache>
                <c:ptCount val="1"/>
                <c:pt idx="0">
                  <c:v>Total Bto. General por año (inicial)</c:v>
                </c:pt>
              </c:strCache>
            </c:strRef>
          </c:tx>
          <c:marker>
            <c:symbol val="none"/>
          </c:marker>
          <c:cat>
            <c:numRef>
              <c:f>Hoja1!$E$48:$I$48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Hoja1!$E$50:$I$50</c:f>
              <c:numCache>
                <c:formatCode>General</c:formatCode>
                <c:ptCount val="5"/>
                <c:pt idx="0">
                  <c:v>65435</c:v>
                </c:pt>
                <c:pt idx="1">
                  <c:v>63577</c:v>
                </c:pt>
                <c:pt idx="2">
                  <c:v>66907</c:v>
                </c:pt>
                <c:pt idx="3">
                  <c:v>72328</c:v>
                </c:pt>
                <c:pt idx="4">
                  <c:v>76887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21152"/>
        <c:axId val="38836992"/>
      </c:lineChart>
      <c:catAx>
        <c:axId val="3992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836992"/>
        <c:crosses val="autoZero"/>
        <c:auto val="1"/>
        <c:lblAlgn val="ctr"/>
        <c:lblOffset val="100"/>
        <c:noMultiLvlLbl val="0"/>
      </c:catAx>
      <c:valAx>
        <c:axId val="38836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9921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Hoja2!$E$4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Hoja2!$D$5:$D$36</c:f>
              <c:strCache>
                <c:ptCount val="32"/>
                <c:pt idx="0">
                  <c:v>acuicultura</c:v>
                </c:pt>
                <c:pt idx="1">
                  <c:v>Aeronautico</c:v>
                </c:pt>
                <c:pt idx="2">
                  <c:v>Agricola</c:v>
                </c:pt>
                <c:pt idx="3">
                  <c:v>Agroindustria</c:v>
                </c:pt>
                <c:pt idx="4">
                  <c:v>agropecuario</c:v>
                </c:pt>
                <c:pt idx="5">
                  <c:v>arquitectura</c:v>
                </c:pt>
                <c:pt idx="6">
                  <c:v>atenciopn primaria en salud</c:v>
                </c:pt>
                <c:pt idx="7">
                  <c:v>Desarrollo de Software</c:v>
                </c:pt>
                <c:pt idx="8">
                  <c:v>Diseño Grafico</c:v>
                </c:pt>
                <c:pt idx="9">
                  <c:v>electromecanica</c:v>
                </c:pt>
                <c:pt idx="10">
                  <c:v>electronica</c:v>
                </c:pt>
                <c:pt idx="11">
                  <c:v>electronica naval</c:v>
                </c:pt>
                <c:pt idx="12">
                  <c:v>electrotecnia</c:v>
                </c:pt>
                <c:pt idx="13">
                  <c:v>gestion turismo alternativo</c:v>
                </c:pt>
                <c:pt idx="14">
                  <c:v>gestion y desarrollo turistico</c:v>
                </c:pt>
                <c:pt idx="15">
                  <c:v>hoteleria</c:v>
                </c:pt>
                <c:pt idx="16">
                  <c:v>infraestructura tecnologica</c:v>
                </c:pt>
                <c:pt idx="17">
                  <c:v>ingenieria civil</c:v>
                </c:pt>
                <c:pt idx="18">
                  <c:v>ingenieria electrica</c:v>
                </c:pt>
                <c:pt idx="19">
                  <c:v>Lacteos y Carnicos</c:v>
                </c:pt>
                <c:pt idx="20">
                  <c:v>Logistica Global</c:v>
                </c:pt>
                <c:pt idx="21">
                  <c:v>logistica y aduanas</c:v>
                </c:pt>
                <c:pt idx="22">
                  <c:v>mantenimiento automotriz</c:v>
                </c:pt>
                <c:pt idx="23">
                  <c:v>mecanica automotriz</c:v>
                </c:pt>
                <c:pt idx="24">
                  <c:v>mecanica general</c:v>
                </c:pt>
                <c:pt idx="25">
                  <c:v>mecanica industrial</c:v>
                </c:pt>
                <c:pt idx="26">
                  <c:v>Mecanica naval</c:v>
                </c:pt>
                <c:pt idx="27">
                  <c:v>patrimonio cultural</c:v>
                </c:pt>
                <c:pt idx="28">
                  <c:v>salud</c:v>
                </c:pt>
                <c:pt idx="29">
                  <c:v>servicios turisticos</c:v>
                </c:pt>
                <c:pt idx="30">
                  <c:v>sistemas electricos</c:v>
                </c:pt>
                <c:pt idx="31">
                  <c:v>sistemas informaticos</c:v>
                </c:pt>
              </c:strCache>
            </c:strRef>
          </c:cat>
          <c:val>
            <c:numRef>
              <c:f>Hoja2!$E$5:$E$36</c:f>
              <c:numCache>
                <c:formatCode>General</c:formatCode>
                <c:ptCount val="32"/>
                <c:pt idx="0">
                  <c:v>31</c:v>
                </c:pt>
                <c:pt idx="1">
                  <c:v>1</c:v>
                </c:pt>
                <c:pt idx="2">
                  <c:v>14</c:v>
                </c:pt>
                <c:pt idx="3">
                  <c:v>6</c:v>
                </c:pt>
                <c:pt idx="4">
                  <c:v>176</c:v>
                </c:pt>
                <c:pt idx="5">
                  <c:v>170</c:v>
                </c:pt>
                <c:pt idx="6">
                  <c:v>324</c:v>
                </c:pt>
                <c:pt idx="7">
                  <c:v>149</c:v>
                </c:pt>
                <c:pt idx="8">
                  <c:v>135</c:v>
                </c:pt>
                <c:pt idx="9">
                  <c:v>6</c:v>
                </c:pt>
                <c:pt idx="10">
                  <c:v>223</c:v>
                </c:pt>
                <c:pt idx="11">
                  <c:v>5</c:v>
                </c:pt>
                <c:pt idx="12">
                  <c:v>58</c:v>
                </c:pt>
                <c:pt idx="13">
                  <c:v>109</c:v>
                </c:pt>
                <c:pt idx="14">
                  <c:v>158</c:v>
                </c:pt>
                <c:pt idx="15">
                  <c:v>32</c:v>
                </c:pt>
                <c:pt idx="16">
                  <c:v>223</c:v>
                </c:pt>
                <c:pt idx="17">
                  <c:v>100</c:v>
                </c:pt>
                <c:pt idx="18">
                  <c:v>9</c:v>
                </c:pt>
                <c:pt idx="19">
                  <c:v>74</c:v>
                </c:pt>
                <c:pt idx="20">
                  <c:v>45</c:v>
                </c:pt>
                <c:pt idx="21">
                  <c:v>287</c:v>
                </c:pt>
                <c:pt idx="22">
                  <c:v>7</c:v>
                </c:pt>
                <c:pt idx="23">
                  <c:v>75</c:v>
                </c:pt>
                <c:pt idx="24">
                  <c:v>65</c:v>
                </c:pt>
                <c:pt idx="25">
                  <c:v>9</c:v>
                </c:pt>
                <c:pt idx="26">
                  <c:v>7</c:v>
                </c:pt>
                <c:pt idx="27">
                  <c:v>28</c:v>
                </c:pt>
                <c:pt idx="28">
                  <c:v>7347</c:v>
                </c:pt>
                <c:pt idx="29">
                  <c:v>266</c:v>
                </c:pt>
                <c:pt idx="30">
                  <c:v>15</c:v>
                </c:pt>
                <c:pt idx="31">
                  <c:v>127</c:v>
                </c:pt>
              </c:numCache>
            </c:numRef>
          </c:val>
        </c:ser>
        <c:ser>
          <c:idx val="1"/>
          <c:order val="1"/>
          <c:tx>
            <c:strRef>
              <c:f>Hoja2!$F$4</c:f>
              <c:strCache>
                <c:ptCount val="1"/>
                <c:pt idx="0">
                  <c:v>Masculino</c:v>
                </c:pt>
              </c:strCache>
            </c:strRef>
          </c:tx>
          <c:invertIfNegative val="0"/>
          <c:cat>
            <c:strRef>
              <c:f>Hoja2!$D$5:$D$36</c:f>
              <c:strCache>
                <c:ptCount val="32"/>
                <c:pt idx="0">
                  <c:v>acuicultura</c:v>
                </c:pt>
                <c:pt idx="1">
                  <c:v>Aeronautico</c:v>
                </c:pt>
                <c:pt idx="2">
                  <c:v>Agricola</c:v>
                </c:pt>
                <c:pt idx="3">
                  <c:v>Agroindustria</c:v>
                </c:pt>
                <c:pt idx="4">
                  <c:v>agropecuario</c:v>
                </c:pt>
                <c:pt idx="5">
                  <c:v>arquitectura</c:v>
                </c:pt>
                <c:pt idx="6">
                  <c:v>atenciopn primaria en salud</c:v>
                </c:pt>
                <c:pt idx="7">
                  <c:v>Desarrollo de Software</c:v>
                </c:pt>
                <c:pt idx="8">
                  <c:v>Diseño Grafico</c:v>
                </c:pt>
                <c:pt idx="9">
                  <c:v>electromecanica</c:v>
                </c:pt>
                <c:pt idx="10">
                  <c:v>electronica</c:v>
                </c:pt>
                <c:pt idx="11">
                  <c:v>electronica naval</c:v>
                </c:pt>
                <c:pt idx="12">
                  <c:v>electrotecnia</c:v>
                </c:pt>
                <c:pt idx="13">
                  <c:v>gestion turismo alternativo</c:v>
                </c:pt>
                <c:pt idx="14">
                  <c:v>gestion y desarrollo turistico</c:v>
                </c:pt>
                <c:pt idx="15">
                  <c:v>hoteleria</c:v>
                </c:pt>
                <c:pt idx="16">
                  <c:v>infraestructura tecnologica</c:v>
                </c:pt>
                <c:pt idx="17">
                  <c:v>ingenieria civil</c:v>
                </c:pt>
                <c:pt idx="18">
                  <c:v>ingenieria electrica</c:v>
                </c:pt>
                <c:pt idx="19">
                  <c:v>Lacteos y Carnicos</c:v>
                </c:pt>
                <c:pt idx="20">
                  <c:v>Logistica Global</c:v>
                </c:pt>
                <c:pt idx="21">
                  <c:v>logistica y aduanas</c:v>
                </c:pt>
                <c:pt idx="22">
                  <c:v>mantenimiento automotriz</c:v>
                </c:pt>
                <c:pt idx="23">
                  <c:v>mecanica automotriz</c:v>
                </c:pt>
                <c:pt idx="24">
                  <c:v>mecanica general</c:v>
                </c:pt>
                <c:pt idx="25">
                  <c:v>mecanica industrial</c:v>
                </c:pt>
                <c:pt idx="26">
                  <c:v>Mecanica naval</c:v>
                </c:pt>
                <c:pt idx="27">
                  <c:v>patrimonio cultural</c:v>
                </c:pt>
                <c:pt idx="28">
                  <c:v>salud</c:v>
                </c:pt>
                <c:pt idx="29">
                  <c:v>servicios turisticos</c:v>
                </c:pt>
                <c:pt idx="30">
                  <c:v>sistemas electricos</c:v>
                </c:pt>
                <c:pt idx="31">
                  <c:v>sistemas informaticos</c:v>
                </c:pt>
              </c:strCache>
            </c:strRef>
          </c:cat>
          <c:val>
            <c:numRef>
              <c:f>Hoja2!$F$5:$F$36</c:f>
              <c:numCache>
                <c:formatCode>General</c:formatCode>
                <c:ptCount val="32"/>
                <c:pt idx="0">
                  <c:v>71</c:v>
                </c:pt>
                <c:pt idx="1">
                  <c:v>212</c:v>
                </c:pt>
                <c:pt idx="2">
                  <c:v>68</c:v>
                </c:pt>
                <c:pt idx="3">
                  <c:v>26</c:v>
                </c:pt>
                <c:pt idx="4">
                  <c:v>403</c:v>
                </c:pt>
                <c:pt idx="5">
                  <c:v>342</c:v>
                </c:pt>
                <c:pt idx="6">
                  <c:v>146</c:v>
                </c:pt>
                <c:pt idx="7">
                  <c:v>293</c:v>
                </c:pt>
                <c:pt idx="8">
                  <c:v>183</c:v>
                </c:pt>
                <c:pt idx="9">
                  <c:v>284</c:v>
                </c:pt>
                <c:pt idx="10">
                  <c:v>3083</c:v>
                </c:pt>
                <c:pt idx="11">
                  <c:v>14</c:v>
                </c:pt>
                <c:pt idx="12">
                  <c:v>2099</c:v>
                </c:pt>
                <c:pt idx="13">
                  <c:v>96</c:v>
                </c:pt>
                <c:pt idx="14">
                  <c:v>69</c:v>
                </c:pt>
                <c:pt idx="15">
                  <c:v>0</c:v>
                </c:pt>
                <c:pt idx="16">
                  <c:v>246</c:v>
                </c:pt>
                <c:pt idx="17">
                  <c:v>123</c:v>
                </c:pt>
                <c:pt idx="18">
                  <c:v>69</c:v>
                </c:pt>
                <c:pt idx="19">
                  <c:v>38</c:v>
                </c:pt>
                <c:pt idx="20">
                  <c:v>66</c:v>
                </c:pt>
                <c:pt idx="21">
                  <c:v>204</c:v>
                </c:pt>
                <c:pt idx="22">
                  <c:v>513</c:v>
                </c:pt>
                <c:pt idx="23">
                  <c:v>5272</c:v>
                </c:pt>
                <c:pt idx="24">
                  <c:v>1341</c:v>
                </c:pt>
                <c:pt idx="25">
                  <c:v>249</c:v>
                </c:pt>
                <c:pt idx="26">
                  <c:v>28</c:v>
                </c:pt>
                <c:pt idx="27">
                  <c:v>17</c:v>
                </c:pt>
                <c:pt idx="28">
                  <c:v>2734</c:v>
                </c:pt>
                <c:pt idx="29">
                  <c:v>159</c:v>
                </c:pt>
                <c:pt idx="30">
                  <c:v>384</c:v>
                </c:pt>
                <c:pt idx="31">
                  <c:v>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73216"/>
        <c:axId val="82944576"/>
      </c:barChart>
      <c:catAx>
        <c:axId val="4007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82944576"/>
        <c:crosses val="autoZero"/>
        <c:auto val="1"/>
        <c:lblAlgn val="ctr"/>
        <c:lblOffset val="100"/>
        <c:noMultiLvlLbl val="0"/>
      </c:catAx>
      <c:valAx>
        <c:axId val="8294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7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Hoja2!$J$12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Hoja2!$I$13:$I$17</c:f>
              <c:strCache>
                <c:ptCount val="5"/>
                <c:pt idx="0">
                  <c:v>secretariado</c:v>
                </c:pt>
                <c:pt idx="1">
                  <c:v>Contudaria</c:v>
                </c:pt>
                <c:pt idx="2">
                  <c:v>administrativo contable</c:v>
                </c:pt>
                <c:pt idx="3">
                  <c:v>Asistencia Administrativa</c:v>
                </c:pt>
                <c:pt idx="4">
                  <c:v>Asistencia Contable</c:v>
                </c:pt>
              </c:strCache>
            </c:strRef>
          </c:cat>
          <c:val>
            <c:numRef>
              <c:f>Hoja2!$J$13:$J$17</c:f>
              <c:numCache>
                <c:formatCode>General</c:formatCode>
                <c:ptCount val="5"/>
                <c:pt idx="0">
                  <c:v>4869</c:v>
                </c:pt>
                <c:pt idx="1">
                  <c:v>32612</c:v>
                </c:pt>
                <c:pt idx="2">
                  <c:v>825</c:v>
                </c:pt>
                <c:pt idx="3">
                  <c:v>3654</c:v>
                </c:pt>
                <c:pt idx="4">
                  <c:v>4388</c:v>
                </c:pt>
              </c:numCache>
            </c:numRef>
          </c:val>
        </c:ser>
        <c:ser>
          <c:idx val="1"/>
          <c:order val="1"/>
          <c:tx>
            <c:strRef>
              <c:f>Hoja2!$K$12</c:f>
              <c:strCache>
                <c:ptCount val="1"/>
                <c:pt idx="0">
                  <c:v>Masculino</c:v>
                </c:pt>
              </c:strCache>
            </c:strRef>
          </c:tx>
          <c:invertIfNegative val="0"/>
          <c:cat>
            <c:strRef>
              <c:f>Hoja2!$I$13:$I$17</c:f>
              <c:strCache>
                <c:ptCount val="5"/>
                <c:pt idx="0">
                  <c:v>secretariado</c:v>
                </c:pt>
                <c:pt idx="1">
                  <c:v>Contudaria</c:v>
                </c:pt>
                <c:pt idx="2">
                  <c:v>administrativo contable</c:v>
                </c:pt>
                <c:pt idx="3">
                  <c:v>Asistencia Administrativa</c:v>
                </c:pt>
                <c:pt idx="4">
                  <c:v>Asistencia Contable</c:v>
                </c:pt>
              </c:strCache>
            </c:strRef>
          </c:cat>
          <c:val>
            <c:numRef>
              <c:f>Hoja2!$K$13:$K$17</c:f>
              <c:numCache>
                <c:formatCode>General</c:formatCode>
                <c:ptCount val="5"/>
                <c:pt idx="0">
                  <c:v>286</c:v>
                </c:pt>
                <c:pt idx="1">
                  <c:v>30797</c:v>
                </c:pt>
                <c:pt idx="2">
                  <c:v>427</c:v>
                </c:pt>
                <c:pt idx="3">
                  <c:v>472</c:v>
                </c:pt>
                <c:pt idx="4">
                  <c:v>4065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07424"/>
        <c:axId val="82946880"/>
      </c:barChart>
      <c:catAx>
        <c:axId val="9360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82946880"/>
        <c:crosses val="autoZero"/>
        <c:auto val="1"/>
        <c:lblAlgn val="ctr"/>
        <c:lblOffset val="100"/>
        <c:noMultiLvlLbl val="0"/>
      </c:catAx>
      <c:valAx>
        <c:axId val="829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07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Hoja2!$E$55</c:f>
              <c:strCache>
                <c:ptCount val="1"/>
                <c:pt idx="0">
                  <c:v>Total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Hoja2!$D$56:$D$57</c:f>
              <c:strCache>
                <c:ptCount val="2"/>
                <c:pt idx="0">
                  <c:v>Técnicos</c:v>
                </c:pt>
                <c:pt idx="1">
                  <c:v>Comerciales</c:v>
                </c:pt>
              </c:strCache>
            </c:strRef>
          </c:cat>
          <c:val>
            <c:numRef>
              <c:f>Hoja2!$E$56:$E$57</c:f>
              <c:numCache>
                <c:formatCode>General</c:formatCode>
                <c:ptCount val="2"/>
                <c:pt idx="0">
                  <c:v>29858</c:v>
                </c:pt>
                <c:pt idx="1">
                  <c:v>82395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Hoja1!$A$37</c:f>
              <c:strCache>
                <c:ptCount val="1"/>
                <c:pt idx="0">
                  <c:v>Tasa neta  Parvularia</c:v>
                </c:pt>
              </c:strCache>
            </c:strRef>
          </c:tx>
          <c:dLbls>
            <c:txPr>
              <a:bodyPr/>
              <a:lstStyle/>
              <a:p>
                <a:pPr>
                  <a:defRPr lang="es-SV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Hoja1!$B$36:$M$36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Hoja1!$B$37:$M$37</c:f>
              <c:numCache>
                <c:formatCode>0.0</c:formatCode>
                <c:ptCount val="12"/>
                <c:pt idx="0">
                  <c:v>39.200000000000003</c:v>
                </c:pt>
                <c:pt idx="1">
                  <c:v>41.3</c:v>
                </c:pt>
                <c:pt idx="2">
                  <c:v>44.6</c:v>
                </c:pt>
                <c:pt idx="3">
                  <c:v>46.7</c:v>
                </c:pt>
                <c:pt idx="4">
                  <c:v>49.6</c:v>
                </c:pt>
                <c:pt idx="5">
                  <c:v>49.7</c:v>
                </c:pt>
                <c:pt idx="6">
                  <c:v>50.3</c:v>
                </c:pt>
                <c:pt idx="7">
                  <c:v>48.9</c:v>
                </c:pt>
                <c:pt idx="8">
                  <c:v>50.3</c:v>
                </c:pt>
                <c:pt idx="9">
                  <c:v>50.3</c:v>
                </c:pt>
                <c:pt idx="10">
                  <c:v>54.7</c:v>
                </c:pt>
                <c:pt idx="11">
                  <c:v>54.237751010085361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Hoja1!$A$38</c:f>
              <c:strCache>
                <c:ptCount val="1"/>
                <c:pt idx="0">
                  <c:v>Tasa neta  I y II Ciclo</c:v>
                </c:pt>
              </c:strCache>
            </c:strRef>
          </c:tx>
          <c:dLbls>
            <c:txPr>
              <a:bodyPr/>
              <a:lstStyle/>
              <a:p>
                <a:pPr>
                  <a:defRPr lang="es-SV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Hoja1!$B$36:$M$36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Hoja1!$B$38:$M$38</c:f>
              <c:numCache>
                <c:formatCode>0.0</c:formatCode>
                <c:ptCount val="12"/>
                <c:pt idx="0">
                  <c:v>86</c:v>
                </c:pt>
                <c:pt idx="1">
                  <c:v>87.3</c:v>
                </c:pt>
                <c:pt idx="2">
                  <c:v>88.8</c:v>
                </c:pt>
                <c:pt idx="3">
                  <c:v>90.6</c:v>
                </c:pt>
                <c:pt idx="4">
                  <c:v>93.4</c:v>
                </c:pt>
                <c:pt idx="5">
                  <c:v>93.9</c:v>
                </c:pt>
                <c:pt idx="6">
                  <c:v>94.8</c:v>
                </c:pt>
                <c:pt idx="7">
                  <c:v>95</c:v>
                </c:pt>
                <c:pt idx="8">
                  <c:v>95.3</c:v>
                </c:pt>
                <c:pt idx="9">
                  <c:v>95</c:v>
                </c:pt>
                <c:pt idx="10">
                  <c:v>94.8</c:v>
                </c:pt>
                <c:pt idx="11">
                  <c:v>93.749438015508986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Hoja1!$A$39</c:f>
              <c:strCache>
                <c:ptCount val="1"/>
                <c:pt idx="0">
                  <c:v>Tasa neta III Ciclo</c:v>
                </c:pt>
              </c:strCache>
            </c:strRef>
          </c:tx>
          <c:dLbls>
            <c:txPr>
              <a:bodyPr/>
              <a:lstStyle/>
              <a:p>
                <a:pPr>
                  <a:defRPr lang="es-SV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Hoja1!$B$36:$M$36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Hoja1!$B$39:$M$39</c:f>
              <c:numCache>
                <c:formatCode>0.0</c:formatCode>
                <c:ptCount val="12"/>
                <c:pt idx="0">
                  <c:v>43.1</c:v>
                </c:pt>
                <c:pt idx="1">
                  <c:v>46.1</c:v>
                </c:pt>
                <c:pt idx="2">
                  <c:v>47.5</c:v>
                </c:pt>
                <c:pt idx="3">
                  <c:v>49.4</c:v>
                </c:pt>
                <c:pt idx="4">
                  <c:v>49.6</c:v>
                </c:pt>
                <c:pt idx="5">
                  <c:v>50.5</c:v>
                </c:pt>
                <c:pt idx="6">
                  <c:v>51.1</c:v>
                </c:pt>
                <c:pt idx="7">
                  <c:v>51.8</c:v>
                </c:pt>
                <c:pt idx="8">
                  <c:v>53.9</c:v>
                </c:pt>
                <c:pt idx="9">
                  <c:v>56.3</c:v>
                </c:pt>
                <c:pt idx="10">
                  <c:v>59.8</c:v>
                </c:pt>
                <c:pt idx="11">
                  <c:v>62.174414738545913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Hoja1!$A$40</c:f>
              <c:strCache>
                <c:ptCount val="1"/>
                <c:pt idx="0">
                  <c:v>Tasa neta Media</c:v>
                </c:pt>
              </c:strCache>
            </c:strRef>
          </c:tx>
          <c:dLbls>
            <c:txPr>
              <a:bodyPr/>
              <a:lstStyle/>
              <a:p>
                <a:pPr>
                  <a:defRPr lang="es-SV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Hoja1!$B$36:$M$36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Hoja1!$B$40:$M$40</c:f>
              <c:numCache>
                <c:formatCode>0.0</c:formatCode>
                <c:ptCount val="12"/>
                <c:pt idx="0">
                  <c:v>26.6</c:v>
                </c:pt>
                <c:pt idx="1">
                  <c:v>26.5</c:v>
                </c:pt>
                <c:pt idx="2">
                  <c:v>28.2</c:v>
                </c:pt>
                <c:pt idx="3">
                  <c:v>29.8</c:v>
                </c:pt>
                <c:pt idx="4">
                  <c:v>31.5</c:v>
                </c:pt>
                <c:pt idx="5">
                  <c:v>32.800000000000004</c:v>
                </c:pt>
                <c:pt idx="6">
                  <c:v>33.300000000000004</c:v>
                </c:pt>
                <c:pt idx="7">
                  <c:v>32.9</c:v>
                </c:pt>
                <c:pt idx="8">
                  <c:v>32.200000000000003</c:v>
                </c:pt>
                <c:pt idx="9">
                  <c:v>32.6</c:v>
                </c:pt>
                <c:pt idx="10">
                  <c:v>33.300000000000004</c:v>
                </c:pt>
                <c:pt idx="11">
                  <c:v>35.428773252377439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177088"/>
        <c:axId val="77309056"/>
      </c:lineChart>
      <c:catAx>
        <c:axId val="97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SV"/>
            </a:pPr>
            <a:endParaRPr lang="es-ES"/>
          </a:p>
        </c:txPr>
        <c:crossAx val="77309056"/>
        <c:crosses val="autoZero"/>
        <c:auto val="1"/>
        <c:lblAlgn val="ctr"/>
        <c:lblOffset val="100"/>
        <c:noMultiLvlLbl val="0"/>
      </c:catAx>
      <c:valAx>
        <c:axId val="77309056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s-SV"/>
            </a:pPr>
            <a:endParaRPr lang="es-ES"/>
          </a:p>
        </c:txPr>
        <c:crossAx val="971770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s-SV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99615-04F8-4E4B-8128-7CECAF13F0A5}" type="doc">
      <dgm:prSet loTypeId="urn:microsoft.com/office/officeart/2005/8/layout/arrow2" loCatId="process" qsTypeId="urn:microsoft.com/office/officeart/2005/8/quickstyle/3d1" qsCatId="3D" csTypeId="urn:microsoft.com/office/officeart/2005/8/colors/accent1_2#1" csCatId="accent1" phldr="1"/>
      <dgm:spPr/>
    </dgm:pt>
    <dgm:pt modelId="{E27447FD-7BDB-44A7-B927-97504020A28D}">
      <dgm:prSet phldrT="[Texto]" custT="1"/>
      <dgm:spPr/>
      <dgm:t>
        <a:bodyPr/>
        <a:lstStyle/>
        <a:p>
          <a:r>
            <a:rPr lang="es-MX" sz="1800" b="1" i="1" u="none" dirty="0" smtClean="0">
              <a:latin typeface="+mj-lt"/>
            </a:rPr>
            <a:t>Inducción a empresas Diseñadoras  </a:t>
          </a:r>
          <a:r>
            <a:rPr lang="es-MX" sz="1800" b="0" i="1" u="none" dirty="0" smtClean="0">
              <a:latin typeface="+mj-lt"/>
            </a:rPr>
            <a:t>sobre  enfoque  por competencia.</a:t>
          </a:r>
          <a:endParaRPr lang="es-SV" sz="1800" b="0" i="1" dirty="0">
            <a:latin typeface="+mj-lt"/>
          </a:endParaRPr>
        </a:p>
      </dgm:t>
    </dgm:pt>
    <dgm:pt modelId="{E3BB7FB1-1147-405B-A1C2-2626C5CF8FCE}" type="parTrans" cxnId="{3C4BB0D5-729C-466A-995C-12DA0842C5B9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DDB46CBB-A34E-40F8-AFFA-E305EBFBA5F9}" type="sibTrans" cxnId="{3C4BB0D5-729C-466A-995C-12DA0842C5B9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6348ABAC-C9D1-44C7-A101-78E70AF1E8E0}">
      <dgm:prSet phldrT="[Texto]" custT="1"/>
      <dgm:spPr/>
      <dgm:t>
        <a:bodyPr/>
        <a:lstStyle/>
        <a:p>
          <a:r>
            <a:rPr lang="es-MX" sz="1800" b="1" i="1" u="none" dirty="0" smtClean="0">
              <a:latin typeface="+mj-lt"/>
            </a:rPr>
            <a:t>Talleres Estratégicos</a:t>
          </a:r>
          <a:r>
            <a:rPr lang="es-MX" sz="1800" i="1" u="none" dirty="0" smtClean="0">
              <a:latin typeface="+mj-lt"/>
            </a:rPr>
            <a:t>. Viceministros, </a:t>
          </a:r>
          <a:r>
            <a:rPr lang="es-MX" sz="1800" i="1" u="none" dirty="0" err="1" smtClean="0">
              <a:latin typeface="+mj-lt"/>
            </a:rPr>
            <a:t>ONGs</a:t>
          </a:r>
          <a:r>
            <a:rPr lang="es-MX" sz="1800" i="1" u="none" dirty="0" smtClean="0">
              <a:latin typeface="+mj-lt"/>
            </a:rPr>
            <a:t>, Directivos empresas,  etc. </a:t>
          </a:r>
          <a:endParaRPr lang="es-SV" sz="1800" i="1" dirty="0">
            <a:latin typeface="+mj-lt"/>
          </a:endParaRPr>
        </a:p>
      </dgm:t>
    </dgm:pt>
    <dgm:pt modelId="{D4F604FD-B65F-4992-AB7E-9C55A9607765}" type="parTrans" cxnId="{39B28FA6-4234-4C08-86A2-215CA4797379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1C5898C8-B147-41C2-8ED2-86AF3C06C26F}" type="sibTrans" cxnId="{39B28FA6-4234-4C08-86A2-215CA4797379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02A5C4F3-28AA-4F8E-986B-76A18B9E46A4}">
      <dgm:prSet phldrT="[Texto]" custT="1"/>
      <dgm:spPr/>
      <dgm:t>
        <a:bodyPr/>
        <a:lstStyle/>
        <a:p>
          <a:r>
            <a:rPr lang="es-MX" sz="1800" b="1" i="1" u="none" dirty="0" smtClean="0">
              <a:latin typeface="+mj-lt"/>
            </a:rPr>
            <a:t>Talleres de consulta con </a:t>
          </a:r>
          <a:r>
            <a:rPr lang="es-MX" sz="1800" i="1" u="none" dirty="0" smtClean="0">
              <a:latin typeface="+mj-lt"/>
            </a:rPr>
            <a:t>expertos, (empresarios  trabajadores, recursos humanos, etc.) </a:t>
          </a:r>
          <a:endParaRPr lang="es-SV" sz="1800" i="1" dirty="0">
            <a:latin typeface="+mj-lt"/>
          </a:endParaRPr>
        </a:p>
      </dgm:t>
    </dgm:pt>
    <dgm:pt modelId="{4B005C81-84CB-4407-A3EB-368288ABFBFA}" type="parTrans" cxnId="{196E7F89-F837-483F-B4A9-3BBB329FBADC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ED423D40-0943-4417-BB46-6BEFC13DEE25}" type="sibTrans" cxnId="{196E7F89-F837-483F-B4A9-3BBB329FBADC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E3181730-599A-43C0-9D97-18234B0AB54D}">
      <dgm:prSet custT="1"/>
      <dgm:spPr/>
      <dgm:t>
        <a:bodyPr/>
        <a:lstStyle/>
        <a:p>
          <a:r>
            <a:rPr lang="es-MX" sz="1800" b="1" i="1" u="none" dirty="0" smtClean="0">
              <a:latin typeface="+mj-lt"/>
            </a:rPr>
            <a:t>Talleres de validación con </a:t>
          </a:r>
          <a:r>
            <a:rPr lang="es-MX" sz="1800" i="1" u="none" dirty="0" smtClean="0">
              <a:latin typeface="+mj-lt"/>
            </a:rPr>
            <a:t>expertos, (empresarios, trabajadores, , recursos humanos, etc.</a:t>
          </a:r>
          <a:r>
            <a:rPr lang="es-MX" sz="2100" i="1" u="none" dirty="0" smtClean="0">
              <a:latin typeface="+mj-lt"/>
            </a:rPr>
            <a:t>) </a:t>
          </a:r>
          <a:endParaRPr lang="es-SV" sz="2100" i="1" dirty="0">
            <a:latin typeface="+mj-lt"/>
          </a:endParaRPr>
        </a:p>
      </dgm:t>
    </dgm:pt>
    <dgm:pt modelId="{2634FA02-1D66-4535-A741-1ED9C50351AD}" type="parTrans" cxnId="{0679A61D-7374-47C0-9A4A-D074EF15E624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22BEB84F-648A-4B88-8B91-CE375ED06168}" type="sibTrans" cxnId="{0679A61D-7374-47C0-9A4A-D074EF15E624}">
      <dgm:prSet/>
      <dgm:spPr/>
      <dgm:t>
        <a:bodyPr/>
        <a:lstStyle/>
        <a:p>
          <a:endParaRPr lang="es-SV" i="1">
            <a:latin typeface="+mj-lt"/>
          </a:endParaRPr>
        </a:p>
      </dgm:t>
    </dgm:pt>
    <dgm:pt modelId="{C2D82961-FB22-4EA4-AEC9-9B6C64BD3FBF}" type="pres">
      <dgm:prSet presAssocID="{D6C99615-04F8-4E4B-8128-7CECAF13F0A5}" presName="arrowDiagram" presStyleCnt="0">
        <dgm:presLayoutVars>
          <dgm:chMax val="5"/>
          <dgm:dir/>
          <dgm:resizeHandles val="exact"/>
        </dgm:presLayoutVars>
      </dgm:prSet>
      <dgm:spPr/>
    </dgm:pt>
    <dgm:pt modelId="{0750F350-9FA5-44E6-9611-FC8B406B5F00}" type="pres">
      <dgm:prSet presAssocID="{D6C99615-04F8-4E4B-8128-7CECAF13F0A5}" presName="arrow" presStyleLbl="bgShp" presStyleIdx="0" presStyleCnt="1" custLinFactNeighborX="2732" custLinFactNeighborY="656"/>
      <dgm:spPr>
        <a:solidFill>
          <a:srgbClr val="FFC000"/>
        </a:solidFill>
      </dgm:spPr>
    </dgm:pt>
    <dgm:pt modelId="{02DE88E1-C201-4AE7-85AA-F948FF0A61DB}" type="pres">
      <dgm:prSet presAssocID="{D6C99615-04F8-4E4B-8128-7CECAF13F0A5}" presName="arrowDiagram4" presStyleCnt="0"/>
      <dgm:spPr/>
    </dgm:pt>
    <dgm:pt modelId="{8B2A812B-8867-4827-A2D3-9B8A5CEF324F}" type="pres">
      <dgm:prSet presAssocID="{E27447FD-7BDB-44A7-B927-97504020A28D}" presName="bullet4a" presStyleLbl="node1" presStyleIdx="0" presStyleCnt="4"/>
      <dgm:spPr/>
    </dgm:pt>
    <dgm:pt modelId="{0A64DB7A-D877-4C50-B684-4ECCBCA1F07E}" type="pres">
      <dgm:prSet presAssocID="{E27447FD-7BDB-44A7-B927-97504020A28D}" presName="textBox4a" presStyleLbl="revTx" presStyleIdx="0" presStyleCnt="4" custScaleX="117497" custScaleY="138376" custLinFactNeighborX="12419" custLinFactNeighborY="2737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94F46DD-C522-4CC0-8808-005066FB74B9}" type="pres">
      <dgm:prSet presAssocID="{6348ABAC-C9D1-44C7-A101-78E70AF1E8E0}" presName="bullet4b" presStyleLbl="node1" presStyleIdx="1" presStyleCnt="4"/>
      <dgm:spPr/>
    </dgm:pt>
    <dgm:pt modelId="{9BA345F1-B712-4D80-AD3B-9CA8497461E3}" type="pres">
      <dgm:prSet presAssocID="{6348ABAC-C9D1-44C7-A101-78E70AF1E8E0}" presName="textBox4b" presStyleLbl="revTx" presStyleIdx="1" presStyleCnt="4" custScaleX="126304" custScaleY="68574" custLinFactNeighborX="-71129" custLinFactNeighborY="-9474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2158A0A-380D-4319-9FE1-6F6198A4FD4F}" type="pres">
      <dgm:prSet presAssocID="{02A5C4F3-28AA-4F8E-986B-76A18B9E46A4}" presName="bullet4c" presStyleLbl="node1" presStyleIdx="2" presStyleCnt="4"/>
      <dgm:spPr/>
    </dgm:pt>
    <dgm:pt modelId="{667B472B-AF94-46E5-A051-76C82C825217}" type="pres">
      <dgm:prSet presAssocID="{02A5C4F3-28AA-4F8E-986B-76A18B9E46A4}" presName="textBox4c" presStyleLbl="revTx" presStyleIdx="2" presStyleCnt="4" custScaleX="118824" custLinFactNeighborX="-45242" custLinFactNeighborY="1121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2E37F29-2C8D-4323-A4A1-0D047A7E5EBB}" type="pres">
      <dgm:prSet presAssocID="{E3181730-599A-43C0-9D97-18234B0AB54D}" presName="bullet4d" presStyleLbl="node1" presStyleIdx="3" presStyleCnt="4"/>
      <dgm:spPr/>
    </dgm:pt>
    <dgm:pt modelId="{890C8DDE-823E-4BEF-BECB-3569609D9944}" type="pres">
      <dgm:prSet presAssocID="{E3181730-599A-43C0-9D97-18234B0AB54D}" presName="textBox4d" presStyleLbl="revTx" presStyleIdx="3" presStyleCnt="4" custScaleX="113551" custScaleY="72128" custLinFactNeighborX="-11931" custLinFactNeighborY="-363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679A61D-7374-47C0-9A4A-D074EF15E624}" srcId="{D6C99615-04F8-4E4B-8128-7CECAF13F0A5}" destId="{E3181730-599A-43C0-9D97-18234B0AB54D}" srcOrd="3" destOrd="0" parTransId="{2634FA02-1D66-4535-A741-1ED9C50351AD}" sibTransId="{22BEB84F-648A-4B88-8B91-CE375ED06168}"/>
    <dgm:cxn modelId="{39B28FA6-4234-4C08-86A2-215CA4797379}" srcId="{D6C99615-04F8-4E4B-8128-7CECAF13F0A5}" destId="{6348ABAC-C9D1-44C7-A101-78E70AF1E8E0}" srcOrd="1" destOrd="0" parTransId="{D4F604FD-B65F-4992-AB7E-9C55A9607765}" sibTransId="{1C5898C8-B147-41C2-8ED2-86AF3C06C26F}"/>
    <dgm:cxn modelId="{54161BDC-827B-43B0-BA30-F469D611835F}" type="presOf" srcId="{D6C99615-04F8-4E4B-8128-7CECAF13F0A5}" destId="{C2D82961-FB22-4EA4-AEC9-9B6C64BD3FBF}" srcOrd="0" destOrd="0" presId="urn:microsoft.com/office/officeart/2005/8/layout/arrow2"/>
    <dgm:cxn modelId="{4AE6DB7D-ACBF-4CCE-B125-59ADC94D01A3}" type="presOf" srcId="{02A5C4F3-28AA-4F8E-986B-76A18B9E46A4}" destId="{667B472B-AF94-46E5-A051-76C82C825217}" srcOrd="0" destOrd="0" presId="urn:microsoft.com/office/officeart/2005/8/layout/arrow2"/>
    <dgm:cxn modelId="{85E9FEE5-9585-4680-939F-7C2D2B28EBE1}" type="presOf" srcId="{E27447FD-7BDB-44A7-B927-97504020A28D}" destId="{0A64DB7A-D877-4C50-B684-4ECCBCA1F07E}" srcOrd="0" destOrd="0" presId="urn:microsoft.com/office/officeart/2005/8/layout/arrow2"/>
    <dgm:cxn modelId="{3C4BB0D5-729C-466A-995C-12DA0842C5B9}" srcId="{D6C99615-04F8-4E4B-8128-7CECAF13F0A5}" destId="{E27447FD-7BDB-44A7-B927-97504020A28D}" srcOrd="0" destOrd="0" parTransId="{E3BB7FB1-1147-405B-A1C2-2626C5CF8FCE}" sibTransId="{DDB46CBB-A34E-40F8-AFFA-E305EBFBA5F9}"/>
    <dgm:cxn modelId="{E9288695-96D7-44B5-95FC-3B27A74609A9}" type="presOf" srcId="{6348ABAC-C9D1-44C7-A101-78E70AF1E8E0}" destId="{9BA345F1-B712-4D80-AD3B-9CA8497461E3}" srcOrd="0" destOrd="0" presId="urn:microsoft.com/office/officeart/2005/8/layout/arrow2"/>
    <dgm:cxn modelId="{196E7F89-F837-483F-B4A9-3BBB329FBADC}" srcId="{D6C99615-04F8-4E4B-8128-7CECAF13F0A5}" destId="{02A5C4F3-28AA-4F8E-986B-76A18B9E46A4}" srcOrd="2" destOrd="0" parTransId="{4B005C81-84CB-4407-A3EB-368288ABFBFA}" sibTransId="{ED423D40-0943-4417-BB46-6BEFC13DEE25}"/>
    <dgm:cxn modelId="{957C1C3E-14C5-4522-8B7B-A1FD6D5DE9EF}" type="presOf" srcId="{E3181730-599A-43C0-9D97-18234B0AB54D}" destId="{890C8DDE-823E-4BEF-BECB-3569609D9944}" srcOrd="0" destOrd="0" presId="urn:microsoft.com/office/officeart/2005/8/layout/arrow2"/>
    <dgm:cxn modelId="{BE459AD5-9E09-4272-AB4B-92E68937B64B}" type="presParOf" srcId="{C2D82961-FB22-4EA4-AEC9-9B6C64BD3FBF}" destId="{0750F350-9FA5-44E6-9611-FC8B406B5F00}" srcOrd="0" destOrd="0" presId="urn:microsoft.com/office/officeart/2005/8/layout/arrow2"/>
    <dgm:cxn modelId="{10FBFEF6-205C-42F2-889D-6CEA43F478AE}" type="presParOf" srcId="{C2D82961-FB22-4EA4-AEC9-9B6C64BD3FBF}" destId="{02DE88E1-C201-4AE7-85AA-F948FF0A61DB}" srcOrd="1" destOrd="0" presId="urn:microsoft.com/office/officeart/2005/8/layout/arrow2"/>
    <dgm:cxn modelId="{CCEDB5A7-103D-437A-90A7-55F5A1247B97}" type="presParOf" srcId="{02DE88E1-C201-4AE7-85AA-F948FF0A61DB}" destId="{8B2A812B-8867-4827-A2D3-9B8A5CEF324F}" srcOrd="0" destOrd="0" presId="urn:microsoft.com/office/officeart/2005/8/layout/arrow2"/>
    <dgm:cxn modelId="{5F1241A7-E54C-4A54-BEB5-C9294E3D5590}" type="presParOf" srcId="{02DE88E1-C201-4AE7-85AA-F948FF0A61DB}" destId="{0A64DB7A-D877-4C50-B684-4ECCBCA1F07E}" srcOrd="1" destOrd="0" presId="urn:microsoft.com/office/officeart/2005/8/layout/arrow2"/>
    <dgm:cxn modelId="{B7E5FB07-B572-4C06-8D0C-1B3ABB6FB86C}" type="presParOf" srcId="{02DE88E1-C201-4AE7-85AA-F948FF0A61DB}" destId="{C94F46DD-C522-4CC0-8808-005066FB74B9}" srcOrd="2" destOrd="0" presId="urn:microsoft.com/office/officeart/2005/8/layout/arrow2"/>
    <dgm:cxn modelId="{30F35A86-540C-4BB1-AC51-71411629D989}" type="presParOf" srcId="{02DE88E1-C201-4AE7-85AA-F948FF0A61DB}" destId="{9BA345F1-B712-4D80-AD3B-9CA8497461E3}" srcOrd="3" destOrd="0" presId="urn:microsoft.com/office/officeart/2005/8/layout/arrow2"/>
    <dgm:cxn modelId="{AEFD78C7-227D-4ED2-8E55-F98D568C34CB}" type="presParOf" srcId="{02DE88E1-C201-4AE7-85AA-F948FF0A61DB}" destId="{92158A0A-380D-4319-9FE1-6F6198A4FD4F}" srcOrd="4" destOrd="0" presId="urn:microsoft.com/office/officeart/2005/8/layout/arrow2"/>
    <dgm:cxn modelId="{845A9CED-FF42-4A3F-86A9-659FE1D8CD14}" type="presParOf" srcId="{02DE88E1-C201-4AE7-85AA-F948FF0A61DB}" destId="{667B472B-AF94-46E5-A051-76C82C825217}" srcOrd="5" destOrd="0" presId="urn:microsoft.com/office/officeart/2005/8/layout/arrow2"/>
    <dgm:cxn modelId="{91AEBDB7-A3F0-44AA-A381-A4943CE9CDE6}" type="presParOf" srcId="{02DE88E1-C201-4AE7-85AA-F948FF0A61DB}" destId="{E2E37F29-2C8D-4323-A4A1-0D047A7E5EBB}" srcOrd="6" destOrd="0" presId="urn:microsoft.com/office/officeart/2005/8/layout/arrow2"/>
    <dgm:cxn modelId="{4119F0CD-82E9-43FC-8ABC-7FD5964D9AF6}" type="presParOf" srcId="{02DE88E1-C201-4AE7-85AA-F948FF0A61DB}" destId="{890C8DDE-823E-4BEF-BECB-3569609D994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033A3-61B2-45D6-AA97-C85AC8091CB0}" type="doc">
      <dgm:prSet loTypeId="urn:microsoft.com/office/officeart/2005/8/layout/arrow2" loCatId="process" qsTypeId="urn:microsoft.com/office/officeart/2005/8/quickstyle/simple5" qsCatId="simple" csTypeId="urn:microsoft.com/office/officeart/2005/8/colors/accent1_2#2" csCatId="accent1" phldr="1"/>
      <dgm:spPr/>
    </dgm:pt>
    <dgm:pt modelId="{0D4FF2B2-9391-4127-9217-6B639121E42D}">
      <dgm:prSet phldrT="[Texto]" custT="1"/>
      <dgm:spPr/>
      <dgm:t>
        <a:bodyPr/>
        <a:lstStyle/>
        <a:p>
          <a:r>
            <a:rPr lang="es-MX" sz="1800" b="1" i="1" dirty="0" smtClean="0">
              <a:latin typeface="+mj-lt"/>
            </a:rPr>
            <a:t>Capacitación metodológica </a:t>
          </a:r>
          <a:r>
            <a:rPr lang="es-MX" sz="1800" i="1" dirty="0" smtClean="0">
              <a:latin typeface="+mj-lt"/>
            </a:rPr>
            <a:t>de docentes técnicos y del área básica</a:t>
          </a:r>
          <a:endParaRPr lang="en-US" sz="1800" i="1" dirty="0">
            <a:latin typeface="+mj-lt"/>
          </a:endParaRPr>
        </a:p>
      </dgm:t>
    </dgm:pt>
    <dgm:pt modelId="{AD54FCE8-C51A-4476-A10C-49A4AE255A80}" type="parTrans" cxnId="{767E509E-91C1-4CFA-99B5-517EAB5C7AE1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3A9F5E3A-44F2-4D3D-9400-82AA223DB611}" type="sibTrans" cxnId="{767E509E-91C1-4CFA-99B5-517EAB5C7AE1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605E8027-EE14-45F0-AB36-D56E6C703934}">
      <dgm:prSet phldrT="[Texto]" custT="1"/>
      <dgm:spPr/>
      <dgm:t>
        <a:bodyPr/>
        <a:lstStyle/>
        <a:p>
          <a:r>
            <a:rPr lang="es-MX" sz="1800" b="1" i="1" dirty="0" smtClean="0">
              <a:latin typeface="+mj-lt"/>
            </a:rPr>
            <a:t>Taller de Entrega Técnica </a:t>
          </a:r>
          <a:r>
            <a:rPr lang="es-MX" sz="1800" b="0" i="1" dirty="0" smtClean="0">
              <a:latin typeface="+mj-lt"/>
            </a:rPr>
            <a:t>para la Implementación de nuevos planes de estudio, en 2012</a:t>
          </a:r>
        </a:p>
      </dgm:t>
    </dgm:pt>
    <dgm:pt modelId="{76F98119-658B-4483-BBFC-9C5C00D97933}" type="parTrans" cxnId="{70BFFE8A-0BFC-4F0E-806F-045926D8F5F6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A6DC0F0B-7EBA-40DE-9AF2-672CEFEE4E9A}" type="sibTrans" cxnId="{70BFFE8A-0BFC-4F0E-806F-045926D8F5F6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D748E9CE-F9FE-4DA5-8D8B-6CF7BB112469}">
      <dgm:prSet custT="1"/>
      <dgm:spPr/>
      <dgm:t>
        <a:bodyPr/>
        <a:lstStyle/>
        <a:p>
          <a:r>
            <a:rPr lang="es-MX" sz="1800" b="1" i="1" dirty="0" smtClean="0">
              <a:latin typeface="+mj-lt"/>
            </a:rPr>
            <a:t>Capacitación Técnica de docentes</a:t>
          </a:r>
          <a:endParaRPr lang="en-US" sz="1800" b="0" i="1" dirty="0">
            <a:latin typeface="+mj-lt"/>
          </a:endParaRPr>
        </a:p>
      </dgm:t>
    </dgm:pt>
    <dgm:pt modelId="{080414D3-70ED-4D41-AF97-B3944E95B9D1}" type="parTrans" cxnId="{EB2BE032-3016-482B-A912-F8EFA0B3D6D0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164DECA3-896D-4AAE-B260-210B901E26A9}" type="sibTrans" cxnId="{EB2BE032-3016-482B-A912-F8EFA0B3D6D0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9E87D5D4-9394-4786-812A-2DA7E8693889}">
      <dgm:prSet custT="1"/>
      <dgm:spPr/>
      <dgm:t>
        <a:bodyPr/>
        <a:lstStyle/>
        <a:p>
          <a:r>
            <a:rPr lang="es-MX" sz="1800" b="1" i="1" dirty="0" smtClean="0">
              <a:latin typeface="+mj-lt"/>
            </a:rPr>
            <a:t>Validación Malla Curricular  y descriptores de módulos</a:t>
          </a:r>
          <a:r>
            <a:rPr lang="es-MX" sz="1800" i="1" dirty="0" smtClean="0">
              <a:latin typeface="+mj-lt"/>
            </a:rPr>
            <a:t>, con docentes técnicos</a:t>
          </a:r>
          <a:endParaRPr lang="en-US" sz="1800" i="1" dirty="0">
            <a:latin typeface="+mj-lt"/>
          </a:endParaRPr>
        </a:p>
      </dgm:t>
    </dgm:pt>
    <dgm:pt modelId="{1782BEC4-8392-439D-AAA9-736FF0100D23}" type="parTrans" cxnId="{D93B5089-8AA4-448F-A335-5D547D6C5E0D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6B43F949-4CD4-4151-8E41-18A326518052}" type="sibTrans" cxnId="{D93B5089-8AA4-448F-A335-5D547D6C5E0D}">
      <dgm:prSet/>
      <dgm:spPr/>
      <dgm:t>
        <a:bodyPr/>
        <a:lstStyle/>
        <a:p>
          <a:endParaRPr lang="en-US" i="1">
            <a:latin typeface="+mj-lt"/>
          </a:endParaRPr>
        </a:p>
      </dgm:t>
    </dgm:pt>
    <dgm:pt modelId="{924B15E2-7459-4B5D-94B8-4387E693CDF3}" type="pres">
      <dgm:prSet presAssocID="{0A8033A3-61B2-45D6-AA97-C85AC8091CB0}" presName="arrowDiagram" presStyleCnt="0">
        <dgm:presLayoutVars>
          <dgm:chMax val="5"/>
          <dgm:dir/>
          <dgm:resizeHandles val="exact"/>
        </dgm:presLayoutVars>
      </dgm:prSet>
      <dgm:spPr/>
    </dgm:pt>
    <dgm:pt modelId="{97E44669-B5A2-4456-951D-5B664736E972}" type="pres">
      <dgm:prSet presAssocID="{0A8033A3-61B2-45D6-AA97-C85AC8091CB0}" presName="arrow" presStyleLbl="bgShp" presStyleIdx="0" presStyleCnt="1" custLinFactNeighborY="2281"/>
      <dgm:spPr>
        <a:solidFill>
          <a:srgbClr val="FFC000"/>
        </a:solidFill>
      </dgm:spPr>
    </dgm:pt>
    <dgm:pt modelId="{471ED768-81C7-43C9-84A9-C5BF6745E2F6}" type="pres">
      <dgm:prSet presAssocID="{0A8033A3-61B2-45D6-AA97-C85AC8091CB0}" presName="arrowDiagram4" presStyleCnt="0"/>
      <dgm:spPr/>
    </dgm:pt>
    <dgm:pt modelId="{68FB33F4-A810-4744-89BF-964C75E8E4A3}" type="pres">
      <dgm:prSet presAssocID="{9E87D5D4-9394-4786-812A-2DA7E8693889}" presName="bullet4a" presStyleLbl="node1" presStyleIdx="0" presStyleCnt="4" custLinFactX="200000" custLinFactY="-105084" custLinFactNeighborX="201081" custLinFactNeighborY="-200000"/>
      <dgm:spPr/>
    </dgm:pt>
    <dgm:pt modelId="{C48A0403-D5E4-491F-ADC3-C283FEFA22E3}" type="pres">
      <dgm:prSet presAssocID="{9E87D5D4-9394-4786-812A-2DA7E8693889}" presName="textBox4a" presStyleLbl="revTx" presStyleIdx="0" presStyleCnt="4" custScaleX="166282" custScaleY="156574" custLinFactY="-100000" custLinFactNeighborX="-17531" custLinFactNeighborY="-11540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F191638-3D65-4FCA-8923-C09AA2B18F8A}" type="pres">
      <dgm:prSet presAssocID="{D748E9CE-F9FE-4DA5-8D8B-6CF7BB112469}" presName="bullet4b" presStyleLbl="node1" presStyleIdx="1" presStyleCnt="4" custScaleY="110001" custLinFactX="100000" custLinFactNeighborX="125659" custLinFactNeighborY="-84518"/>
      <dgm:spPr/>
    </dgm:pt>
    <dgm:pt modelId="{C49E87D8-A088-488B-9226-4C210929A786}" type="pres">
      <dgm:prSet presAssocID="{D748E9CE-F9FE-4DA5-8D8B-6CF7BB112469}" presName="textBox4b" presStyleLbl="revTx" presStyleIdx="1" presStyleCnt="4" custScaleX="101481" custScaleY="48641" custLinFactNeighborX="21053" custLinFactNeighborY="-2138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D69484F-1FF7-463B-B4B0-66F4FE6D63C6}" type="pres">
      <dgm:prSet presAssocID="{0D4FF2B2-9391-4127-9217-6B639121E42D}" presName="bullet4c" presStyleLbl="node1" presStyleIdx="2" presStyleCnt="4" custLinFactX="29297" custLinFactNeighborX="100000" custLinFactNeighborY="-16506"/>
      <dgm:spPr/>
    </dgm:pt>
    <dgm:pt modelId="{22537DD0-6305-4FF8-861D-BE1E7075BD20}" type="pres">
      <dgm:prSet presAssocID="{0D4FF2B2-9391-4127-9217-6B639121E42D}" presName="textBox4c" presStyleLbl="revTx" presStyleIdx="2" presStyleCnt="4" custScaleX="134815" custScaleY="58984" custLinFactNeighborX="-28684" custLinFactNeighborY="-8131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8E7F14F-CAA0-4C48-992A-FE21A0568691}" type="pres">
      <dgm:prSet presAssocID="{605E8027-EE14-45F0-AB36-D56E6C703934}" presName="bullet4d" presStyleLbl="node1" presStyleIdx="3" presStyleCnt="4" custScaleX="90909" custLinFactNeighborX="88322"/>
      <dgm:spPr/>
    </dgm:pt>
    <dgm:pt modelId="{96B46682-67A8-4CBD-A139-96A50322986C}" type="pres">
      <dgm:prSet presAssocID="{605E8027-EE14-45F0-AB36-D56E6C703934}" presName="textBox4d" presStyleLbl="revTx" presStyleIdx="3" presStyleCnt="4" custScaleX="136278" custScaleY="50607" custLinFactNeighborX="-15732" custLinFactNeighborY="-223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B2BE032-3016-482B-A912-F8EFA0B3D6D0}" srcId="{0A8033A3-61B2-45D6-AA97-C85AC8091CB0}" destId="{D748E9CE-F9FE-4DA5-8D8B-6CF7BB112469}" srcOrd="1" destOrd="0" parTransId="{080414D3-70ED-4D41-AF97-B3944E95B9D1}" sibTransId="{164DECA3-896D-4AAE-B260-210B901E26A9}"/>
    <dgm:cxn modelId="{70BFFE8A-0BFC-4F0E-806F-045926D8F5F6}" srcId="{0A8033A3-61B2-45D6-AA97-C85AC8091CB0}" destId="{605E8027-EE14-45F0-AB36-D56E6C703934}" srcOrd="3" destOrd="0" parTransId="{76F98119-658B-4483-BBFC-9C5C00D97933}" sibTransId="{A6DC0F0B-7EBA-40DE-9AF2-672CEFEE4E9A}"/>
    <dgm:cxn modelId="{D93B5089-8AA4-448F-A335-5D547D6C5E0D}" srcId="{0A8033A3-61B2-45D6-AA97-C85AC8091CB0}" destId="{9E87D5D4-9394-4786-812A-2DA7E8693889}" srcOrd="0" destOrd="0" parTransId="{1782BEC4-8392-439D-AAA9-736FF0100D23}" sibTransId="{6B43F949-4CD4-4151-8E41-18A326518052}"/>
    <dgm:cxn modelId="{CE11A503-439F-4F2B-864B-990E0A8BC2FD}" type="presOf" srcId="{D748E9CE-F9FE-4DA5-8D8B-6CF7BB112469}" destId="{C49E87D8-A088-488B-9226-4C210929A786}" srcOrd="0" destOrd="0" presId="urn:microsoft.com/office/officeart/2005/8/layout/arrow2"/>
    <dgm:cxn modelId="{CCCD2BC3-CC90-4CFB-9794-0188B149F2C3}" type="presOf" srcId="{0A8033A3-61B2-45D6-AA97-C85AC8091CB0}" destId="{924B15E2-7459-4B5D-94B8-4387E693CDF3}" srcOrd="0" destOrd="0" presId="urn:microsoft.com/office/officeart/2005/8/layout/arrow2"/>
    <dgm:cxn modelId="{767E509E-91C1-4CFA-99B5-517EAB5C7AE1}" srcId="{0A8033A3-61B2-45D6-AA97-C85AC8091CB0}" destId="{0D4FF2B2-9391-4127-9217-6B639121E42D}" srcOrd="2" destOrd="0" parTransId="{AD54FCE8-C51A-4476-A10C-49A4AE255A80}" sibTransId="{3A9F5E3A-44F2-4D3D-9400-82AA223DB611}"/>
    <dgm:cxn modelId="{983BD036-CB1E-4A0D-91E6-213A7C986D2B}" type="presOf" srcId="{605E8027-EE14-45F0-AB36-D56E6C703934}" destId="{96B46682-67A8-4CBD-A139-96A50322986C}" srcOrd="0" destOrd="0" presId="urn:microsoft.com/office/officeart/2005/8/layout/arrow2"/>
    <dgm:cxn modelId="{CE430FF3-A8FF-42CE-ACA1-FE54EB25FF38}" type="presOf" srcId="{0D4FF2B2-9391-4127-9217-6B639121E42D}" destId="{22537DD0-6305-4FF8-861D-BE1E7075BD20}" srcOrd="0" destOrd="0" presId="urn:microsoft.com/office/officeart/2005/8/layout/arrow2"/>
    <dgm:cxn modelId="{AC3E49C4-4081-4B8D-ACBA-409CCD2C8472}" type="presOf" srcId="{9E87D5D4-9394-4786-812A-2DA7E8693889}" destId="{C48A0403-D5E4-491F-ADC3-C283FEFA22E3}" srcOrd="0" destOrd="0" presId="urn:microsoft.com/office/officeart/2005/8/layout/arrow2"/>
    <dgm:cxn modelId="{AFA6FD45-BF3F-4960-AF76-2CF76B79FDDE}" type="presParOf" srcId="{924B15E2-7459-4B5D-94B8-4387E693CDF3}" destId="{97E44669-B5A2-4456-951D-5B664736E972}" srcOrd="0" destOrd="0" presId="urn:microsoft.com/office/officeart/2005/8/layout/arrow2"/>
    <dgm:cxn modelId="{1642EE76-C2A4-4161-87DF-F54898EC1D61}" type="presParOf" srcId="{924B15E2-7459-4B5D-94B8-4387E693CDF3}" destId="{471ED768-81C7-43C9-84A9-C5BF6745E2F6}" srcOrd="1" destOrd="0" presId="urn:microsoft.com/office/officeart/2005/8/layout/arrow2"/>
    <dgm:cxn modelId="{8DE22C09-3408-4F9E-8A18-2FB416FA329E}" type="presParOf" srcId="{471ED768-81C7-43C9-84A9-C5BF6745E2F6}" destId="{68FB33F4-A810-4744-89BF-964C75E8E4A3}" srcOrd="0" destOrd="0" presId="urn:microsoft.com/office/officeart/2005/8/layout/arrow2"/>
    <dgm:cxn modelId="{C119630B-0C0A-4E6E-972D-C11EA868CBA0}" type="presParOf" srcId="{471ED768-81C7-43C9-84A9-C5BF6745E2F6}" destId="{C48A0403-D5E4-491F-ADC3-C283FEFA22E3}" srcOrd="1" destOrd="0" presId="urn:microsoft.com/office/officeart/2005/8/layout/arrow2"/>
    <dgm:cxn modelId="{584539D1-C23D-4A22-9222-EBE8BBF3D005}" type="presParOf" srcId="{471ED768-81C7-43C9-84A9-C5BF6745E2F6}" destId="{7F191638-3D65-4FCA-8923-C09AA2B18F8A}" srcOrd="2" destOrd="0" presId="urn:microsoft.com/office/officeart/2005/8/layout/arrow2"/>
    <dgm:cxn modelId="{6E399B11-58DD-4271-A33C-DD3859EDB55F}" type="presParOf" srcId="{471ED768-81C7-43C9-84A9-C5BF6745E2F6}" destId="{C49E87D8-A088-488B-9226-4C210929A786}" srcOrd="3" destOrd="0" presId="urn:microsoft.com/office/officeart/2005/8/layout/arrow2"/>
    <dgm:cxn modelId="{E0CA33FB-1913-432E-8421-5C814B71A22E}" type="presParOf" srcId="{471ED768-81C7-43C9-84A9-C5BF6745E2F6}" destId="{8D69484F-1FF7-463B-B4B0-66F4FE6D63C6}" srcOrd="4" destOrd="0" presId="urn:microsoft.com/office/officeart/2005/8/layout/arrow2"/>
    <dgm:cxn modelId="{56886854-42F8-4683-B6B7-7B8EBA766796}" type="presParOf" srcId="{471ED768-81C7-43C9-84A9-C5BF6745E2F6}" destId="{22537DD0-6305-4FF8-861D-BE1E7075BD20}" srcOrd="5" destOrd="0" presId="urn:microsoft.com/office/officeart/2005/8/layout/arrow2"/>
    <dgm:cxn modelId="{DFB04FFA-FF62-4BBD-8859-0EEEACEC08F0}" type="presParOf" srcId="{471ED768-81C7-43C9-84A9-C5BF6745E2F6}" destId="{28E7F14F-CAA0-4C48-992A-FE21A0568691}" srcOrd="6" destOrd="0" presId="urn:microsoft.com/office/officeart/2005/8/layout/arrow2"/>
    <dgm:cxn modelId="{A3A1743B-1D9E-4FF1-95D9-6AD1A5B54778}" type="presParOf" srcId="{471ED768-81C7-43C9-84A9-C5BF6745E2F6}" destId="{96B46682-67A8-4CBD-A139-96A50322986C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F350-9FA5-44E6-9611-FC8B406B5F00}">
      <dsp:nvSpPr>
        <dsp:cNvPr id="0" name=""/>
        <dsp:cNvSpPr/>
      </dsp:nvSpPr>
      <dsp:spPr>
        <a:xfrm>
          <a:off x="0" y="78520"/>
          <a:ext cx="7072221" cy="4420138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B2A812B-8867-4827-A2D3-9B8A5CEF324F}">
      <dsp:nvSpPr>
        <dsp:cNvPr id="0" name=""/>
        <dsp:cNvSpPr/>
      </dsp:nvSpPr>
      <dsp:spPr>
        <a:xfrm>
          <a:off x="696613" y="3336338"/>
          <a:ext cx="162661" cy="16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64DB7A-D877-4C50-B684-4ECCBCA1F07E}">
      <dsp:nvSpPr>
        <dsp:cNvPr id="0" name=""/>
        <dsp:cNvSpPr/>
      </dsp:nvSpPr>
      <dsp:spPr>
        <a:xfrm>
          <a:off x="822333" y="3265337"/>
          <a:ext cx="1420949" cy="145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9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u="none" kern="1200" dirty="0" smtClean="0">
              <a:latin typeface="+mj-lt"/>
            </a:rPr>
            <a:t>Inducción a empresas Diseñadoras  </a:t>
          </a:r>
          <a:r>
            <a:rPr lang="es-MX" sz="1800" b="0" i="1" u="none" kern="1200" dirty="0" smtClean="0">
              <a:latin typeface="+mj-lt"/>
            </a:rPr>
            <a:t>sobre  enfoque  por competencia.</a:t>
          </a:r>
          <a:endParaRPr lang="es-SV" sz="1800" b="0" i="1" kern="1200" dirty="0">
            <a:latin typeface="+mj-lt"/>
          </a:endParaRPr>
        </a:p>
      </dsp:txBody>
      <dsp:txXfrm>
        <a:off x="822333" y="3265337"/>
        <a:ext cx="1420949" cy="1455705"/>
      </dsp:txXfrm>
    </dsp:sp>
    <dsp:sp modelId="{C94F46DD-C522-4CC0-8808-005066FB74B9}">
      <dsp:nvSpPr>
        <dsp:cNvPr id="0" name=""/>
        <dsp:cNvSpPr/>
      </dsp:nvSpPr>
      <dsp:spPr>
        <a:xfrm>
          <a:off x="1845849" y="2308214"/>
          <a:ext cx="282888" cy="282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345F1-B712-4D80-AD3B-9CA8497461E3}">
      <dsp:nvSpPr>
        <dsp:cNvPr id="0" name=""/>
        <dsp:cNvSpPr/>
      </dsp:nvSpPr>
      <dsp:spPr>
        <a:xfrm>
          <a:off x="735580" y="853270"/>
          <a:ext cx="1875824" cy="1385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9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u="none" kern="1200" dirty="0" smtClean="0">
              <a:latin typeface="+mj-lt"/>
            </a:rPr>
            <a:t>Talleres Estratégicos</a:t>
          </a:r>
          <a:r>
            <a:rPr lang="es-MX" sz="1800" i="1" u="none" kern="1200" dirty="0" smtClean="0">
              <a:latin typeface="+mj-lt"/>
            </a:rPr>
            <a:t>. Viceministros, </a:t>
          </a:r>
          <a:r>
            <a:rPr lang="es-MX" sz="1800" i="1" u="none" kern="1200" dirty="0" err="1" smtClean="0">
              <a:latin typeface="+mj-lt"/>
            </a:rPr>
            <a:t>ONGs</a:t>
          </a:r>
          <a:r>
            <a:rPr lang="es-MX" sz="1800" i="1" u="none" kern="1200" dirty="0" smtClean="0">
              <a:latin typeface="+mj-lt"/>
            </a:rPr>
            <a:t>, Directivos empresas,  etc. </a:t>
          </a:r>
          <a:endParaRPr lang="es-SV" sz="1800" i="1" kern="1200" dirty="0">
            <a:latin typeface="+mj-lt"/>
          </a:endParaRPr>
        </a:p>
      </dsp:txBody>
      <dsp:txXfrm>
        <a:off x="735580" y="853270"/>
        <a:ext cx="1875824" cy="1385196"/>
      </dsp:txXfrm>
    </dsp:sp>
    <dsp:sp modelId="{92158A0A-380D-4319-9FE1-6F6198A4FD4F}">
      <dsp:nvSpPr>
        <dsp:cNvPr id="0" name=""/>
        <dsp:cNvSpPr/>
      </dsp:nvSpPr>
      <dsp:spPr>
        <a:xfrm>
          <a:off x="3313335" y="1550603"/>
          <a:ext cx="374827" cy="374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B472B-AF94-46E5-A051-76C82C825217}">
      <dsp:nvSpPr>
        <dsp:cNvPr id="0" name=""/>
        <dsp:cNvSpPr/>
      </dsp:nvSpPr>
      <dsp:spPr>
        <a:xfrm>
          <a:off x="2689046" y="1989397"/>
          <a:ext cx="1764734" cy="2731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1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u="none" kern="1200" dirty="0" smtClean="0">
              <a:latin typeface="+mj-lt"/>
            </a:rPr>
            <a:t>Talleres de consulta con </a:t>
          </a:r>
          <a:r>
            <a:rPr lang="es-MX" sz="1800" i="1" u="none" kern="1200" dirty="0" smtClean="0">
              <a:latin typeface="+mj-lt"/>
            </a:rPr>
            <a:t>expertos, (empresarios  trabajadores, recursos humanos, etc.) </a:t>
          </a:r>
          <a:endParaRPr lang="es-SV" sz="1800" i="1" kern="1200" dirty="0">
            <a:latin typeface="+mj-lt"/>
          </a:endParaRPr>
        </a:p>
      </dsp:txBody>
      <dsp:txXfrm>
        <a:off x="2689046" y="1989397"/>
        <a:ext cx="1764734" cy="2731645"/>
      </dsp:txXfrm>
    </dsp:sp>
    <dsp:sp modelId="{E2E37F29-2C8D-4323-A4A1-0D047A7E5EBB}">
      <dsp:nvSpPr>
        <dsp:cNvPr id="0" name=""/>
        <dsp:cNvSpPr/>
      </dsp:nvSpPr>
      <dsp:spPr>
        <a:xfrm>
          <a:off x="4911657" y="1049359"/>
          <a:ext cx="502127" cy="5021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C8DDE-823E-4BEF-BECB-3569609D9944}">
      <dsp:nvSpPr>
        <dsp:cNvPr id="0" name=""/>
        <dsp:cNvSpPr/>
      </dsp:nvSpPr>
      <dsp:spPr>
        <a:xfrm>
          <a:off x="4884898" y="1626791"/>
          <a:ext cx="1686421" cy="228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0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u="none" kern="1200" dirty="0" smtClean="0">
              <a:latin typeface="+mj-lt"/>
            </a:rPr>
            <a:t>Talleres de validación con </a:t>
          </a:r>
          <a:r>
            <a:rPr lang="es-MX" sz="1800" i="1" u="none" kern="1200" dirty="0" smtClean="0">
              <a:latin typeface="+mj-lt"/>
            </a:rPr>
            <a:t>expertos, (empresarios, trabajadores, , recursos humanos, etc.</a:t>
          </a:r>
          <a:r>
            <a:rPr lang="es-MX" sz="2100" i="1" u="none" kern="1200" dirty="0" smtClean="0">
              <a:latin typeface="+mj-lt"/>
            </a:rPr>
            <a:t>) </a:t>
          </a:r>
          <a:endParaRPr lang="es-SV" sz="2100" i="1" kern="1200" dirty="0">
            <a:latin typeface="+mj-lt"/>
          </a:endParaRPr>
        </a:p>
      </dsp:txBody>
      <dsp:txXfrm>
        <a:off x="4884898" y="1626791"/>
        <a:ext cx="1686421" cy="2285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44669-B5A2-4456-951D-5B664736E972}">
      <dsp:nvSpPr>
        <dsp:cNvPr id="0" name=""/>
        <dsp:cNvSpPr/>
      </dsp:nvSpPr>
      <dsp:spPr>
        <a:xfrm>
          <a:off x="0" y="140078"/>
          <a:ext cx="6552728" cy="4095455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B33F4-A810-4744-89BF-964C75E8E4A3}">
      <dsp:nvSpPr>
        <dsp:cNvPr id="0" name=""/>
        <dsp:cNvSpPr/>
      </dsp:nvSpPr>
      <dsp:spPr>
        <a:xfrm>
          <a:off x="1249923" y="2632241"/>
          <a:ext cx="150712" cy="1507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8A0403-D5E4-491F-ADC3-C283FEFA22E3}">
      <dsp:nvSpPr>
        <dsp:cNvPr id="0" name=""/>
        <dsp:cNvSpPr/>
      </dsp:nvSpPr>
      <dsp:spPr>
        <a:xfrm>
          <a:off x="153011" y="792087"/>
          <a:ext cx="1863217" cy="152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6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latin typeface="+mj-lt"/>
            </a:rPr>
            <a:t>Validación Malla Curricular  y descriptores de módulos</a:t>
          </a:r>
          <a:r>
            <a:rPr lang="es-MX" sz="1800" i="1" kern="1200" dirty="0" smtClean="0">
              <a:latin typeface="+mj-lt"/>
            </a:rPr>
            <a:t>, con docentes técnicos</a:t>
          </a:r>
          <a:endParaRPr lang="en-US" sz="1800" i="1" kern="1200" dirty="0">
            <a:latin typeface="+mj-lt"/>
          </a:endParaRPr>
        </a:p>
      </dsp:txBody>
      <dsp:txXfrm>
        <a:off x="153011" y="792087"/>
        <a:ext cx="1863217" cy="1526155"/>
      </dsp:txXfrm>
    </dsp:sp>
    <dsp:sp modelId="{7F191638-3D65-4FCA-8923-C09AA2B18F8A}">
      <dsp:nvSpPr>
        <dsp:cNvPr id="0" name=""/>
        <dsp:cNvSpPr/>
      </dsp:nvSpPr>
      <dsp:spPr>
        <a:xfrm>
          <a:off x="2301734" y="1904802"/>
          <a:ext cx="262109" cy="288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9E87D8-A088-488B-9226-4C210929A786}">
      <dsp:nvSpPr>
        <dsp:cNvPr id="0" name=""/>
        <dsp:cNvSpPr/>
      </dsp:nvSpPr>
      <dsp:spPr>
        <a:xfrm>
          <a:off x="2120831" y="2350888"/>
          <a:ext cx="1396452" cy="91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latin typeface="+mj-lt"/>
            </a:rPr>
            <a:t>Capacitación Técnica de docentes</a:t>
          </a:r>
          <a:endParaRPr lang="en-US" sz="1800" b="0" i="1" kern="1200" dirty="0">
            <a:latin typeface="+mj-lt"/>
          </a:endParaRPr>
        </a:p>
      </dsp:txBody>
      <dsp:txXfrm>
        <a:off x="2120831" y="2350888"/>
        <a:ext cx="1396452" cy="910376"/>
      </dsp:txXfrm>
    </dsp:sp>
    <dsp:sp modelId="{8D69484F-1FF7-463B-B4B0-66F4FE6D63C6}">
      <dsp:nvSpPr>
        <dsp:cNvPr id="0" name=""/>
        <dsp:cNvSpPr/>
      </dsp:nvSpPr>
      <dsp:spPr>
        <a:xfrm>
          <a:off x="3518994" y="1380153"/>
          <a:ext cx="347294" cy="3472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537DD0-6305-4FF8-861D-BE1E7075BD20}">
      <dsp:nvSpPr>
        <dsp:cNvPr id="0" name=""/>
        <dsp:cNvSpPr/>
      </dsp:nvSpPr>
      <dsp:spPr>
        <a:xfrm>
          <a:off x="2609347" y="72003"/>
          <a:ext cx="1855152" cy="149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2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latin typeface="+mj-lt"/>
            </a:rPr>
            <a:t>Capacitación metodológica </a:t>
          </a:r>
          <a:r>
            <a:rPr lang="es-MX" sz="1800" i="1" kern="1200" dirty="0" smtClean="0">
              <a:latin typeface="+mj-lt"/>
            </a:rPr>
            <a:t>de docentes técnicos y del área básica</a:t>
          </a:r>
          <a:endParaRPr lang="en-US" sz="1800" i="1" kern="1200" dirty="0">
            <a:latin typeface="+mj-lt"/>
          </a:endParaRPr>
        </a:p>
      </dsp:txBody>
      <dsp:txXfrm>
        <a:off x="2609347" y="72003"/>
        <a:ext cx="1855152" cy="1492879"/>
      </dsp:txXfrm>
    </dsp:sp>
    <dsp:sp modelId="{28E7F14F-CAA0-4C48-992A-FE21A0568691}">
      <dsp:nvSpPr>
        <dsp:cNvPr id="0" name=""/>
        <dsp:cNvSpPr/>
      </dsp:nvSpPr>
      <dsp:spPr>
        <a:xfrm>
          <a:off x="4982929" y="973053"/>
          <a:ext cx="422948" cy="4652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B46682-67A8-4CBD-A139-96A50322986C}">
      <dsp:nvSpPr>
        <dsp:cNvPr id="0" name=""/>
        <dsp:cNvSpPr/>
      </dsp:nvSpPr>
      <dsp:spPr>
        <a:xfrm>
          <a:off x="4317401" y="1865390"/>
          <a:ext cx="1875284" cy="148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2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latin typeface="+mj-lt"/>
            </a:rPr>
            <a:t>Taller de Entrega Técnica </a:t>
          </a:r>
          <a:r>
            <a:rPr lang="es-MX" sz="1800" b="0" i="1" kern="1200" dirty="0" smtClean="0">
              <a:latin typeface="+mj-lt"/>
            </a:rPr>
            <a:t>para la Implementación de nuevos planes de estudio, en 2012</a:t>
          </a:r>
        </a:p>
      </dsp:txBody>
      <dsp:txXfrm>
        <a:off x="4317401" y="1865390"/>
        <a:ext cx="1875284" cy="1486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34104-51F8-4F52-81F9-8CE44CEDE2ED}" type="datetimeFigureOut">
              <a:rPr lang="es-SV" smtClean="0"/>
              <a:t>26/06/2013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C25F-EBA8-4232-8DFE-282799C81C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786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1563-1FB2-47D2-AC9B-BD4084D75294}" type="datetimeFigureOut">
              <a:rPr lang="es-ES" smtClean="0"/>
              <a:t>26/06/2013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3CBE-FF66-45B8-9102-F03FF5DEA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5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3CBE-FF66-45B8-9102-F03FF5DEAC0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9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3CBE-FF66-45B8-9102-F03FF5DEAC0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9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893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6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429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55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99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477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55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779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882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474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529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75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 userDrawn="1"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 userDrawn="1"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B664-7FEA-4B52-BEC9-BB4132C312DF}" type="datetimeFigureOut">
              <a:rPr lang="es-SV" smtClean="0"/>
              <a:pPr/>
              <a:t>26/06/2013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828C-B101-4769-A075-A7F1CA6D7A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772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778293"/>
            <a:ext cx="8136904" cy="3378899"/>
          </a:xfrm>
        </p:spPr>
        <p:txBody>
          <a:bodyPr>
            <a:noAutofit/>
          </a:bodyPr>
          <a:lstStyle/>
          <a:p>
            <a:r>
              <a:rPr lang="es-SV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Implementando Estrategias para </a:t>
            </a:r>
            <a:r>
              <a:rPr lang="es-SV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la Educación Fiscal</a:t>
            </a:r>
            <a:endParaRPr lang="es-SV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6400800" cy="576064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SV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Incorporación a los planes de Estudio</a:t>
            </a:r>
            <a:endParaRPr lang="es-SV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7183518" y="4928388"/>
            <a:ext cx="1960482" cy="188949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4 Elipse"/>
          <p:cNvSpPr/>
          <p:nvPr/>
        </p:nvSpPr>
        <p:spPr>
          <a:xfrm>
            <a:off x="8242987" y="3983643"/>
            <a:ext cx="901013" cy="94474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Elipse"/>
          <p:cNvSpPr/>
          <p:nvPr/>
        </p:nvSpPr>
        <p:spPr>
          <a:xfrm>
            <a:off x="6084168" y="5733256"/>
            <a:ext cx="1099350" cy="112474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Picture 2" descr="mined go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1560"/>
            <a:ext cx="2304256" cy="14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9512" y="6525344"/>
            <a:ext cx="509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i="1" dirty="0" smtClean="0">
                <a:solidFill>
                  <a:schemeClr val="bg1"/>
                </a:solidFill>
              </a:rPr>
              <a:t>Gerencia de Educación Media Técnica y Tecnológica</a:t>
            </a:r>
            <a:endParaRPr lang="es-SV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16024"/>
            <a:ext cx="7704856" cy="908720"/>
          </a:xfrm>
        </p:spPr>
        <p:txBody>
          <a:bodyPr>
            <a:noAutofit/>
          </a:bodyPr>
          <a:lstStyle/>
          <a:p>
            <a:r>
              <a:rPr lang="es-SV" sz="2800" b="1" i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Adecuación demanda productiva y oferta educativa</a:t>
            </a:r>
            <a:endParaRPr lang="es-SV" sz="2800" b="1" dirty="0">
              <a:solidFill>
                <a:srgbClr val="0070C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39552" y="1268760"/>
            <a:ext cx="8064896" cy="4896544"/>
            <a:chOff x="611560" y="1268760"/>
            <a:chExt cx="8064896" cy="4896544"/>
          </a:xfrm>
        </p:grpSpPr>
        <p:sp>
          <p:nvSpPr>
            <p:cNvPr id="4" name="3 Rectángulo redondeado"/>
            <p:cNvSpPr/>
            <p:nvPr/>
          </p:nvSpPr>
          <p:spPr>
            <a:xfrm>
              <a:off x="3131840" y="2960948"/>
              <a:ext cx="3024336" cy="1404156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1619672" y="4437112"/>
              <a:ext cx="6048672" cy="1440160"/>
              <a:chOff x="1619672" y="4005064"/>
              <a:chExt cx="6048672" cy="1440160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1619672" y="4005064"/>
                <a:ext cx="3024336" cy="1440160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7" name="6 Rectángulo redondeado"/>
              <p:cNvSpPr/>
              <p:nvPr/>
            </p:nvSpPr>
            <p:spPr>
              <a:xfrm>
                <a:off x="4644008" y="4005064"/>
                <a:ext cx="3024336" cy="1440160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sp>
          <p:nvSpPr>
            <p:cNvPr id="8" name="7 Rectángulo redondeado"/>
            <p:cNvSpPr/>
            <p:nvPr/>
          </p:nvSpPr>
          <p:spPr>
            <a:xfrm>
              <a:off x="2411760" y="1484784"/>
              <a:ext cx="4320480" cy="1404156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3419872" y="1268760"/>
              <a:ext cx="2304256" cy="5040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Actividad Laboral</a:t>
              </a:r>
              <a:endParaRPr lang="es-SV" dirty="0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1403648" y="1916832"/>
              <a:ext cx="2304256" cy="5040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Procesos Productivos</a:t>
              </a:r>
              <a:endParaRPr lang="es-SV" dirty="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5436096" y="1916832"/>
              <a:ext cx="2304256" cy="5040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Organización del Trabajo</a:t>
              </a:r>
              <a:endParaRPr lang="es-SV" dirty="0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3491880" y="2636912"/>
              <a:ext cx="2304256" cy="5040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Perfil Requerido</a:t>
              </a:r>
              <a:endParaRPr lang="es-SV" dirty="0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3491880" y="4149080"/>
              <a:ext cx="2304256" cy="5040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Perfil de Competencias</a:t>
              </a:r>
              <a:endParaRPr lang="es-SV" dirty="0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3491880" y="4869160"/>
              <a:ext cx="2304256" cy="5040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Aptitudes</a:t>
              </a:r>
              <a:endParaRPr lang="es-SV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491880" y="5661248"/>
              <a:ext cx="2304256" cy="5040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Instituciones Educativas</a:t>
              </a:r>
              <a:endParaRPr lang="es-SV" dirty="0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6372200" y="4869160"/>
              <a:ext cx="2304256" cy="5040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Valores</a:t>
              </a:r>
              <a:endParaRPr lang="es-SV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611560" y="4869160"/>
              <a:ext cx="2304256" cy="5040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Conocimientos</a:t>
              </a:r>
            </a:p>
            <a:p>
              <a:pPr algn="ctr"/>
              <a:r>
                <a:rPr lang="es-SV" dirty="0" smtClean="0"/>
                <a:t>Capacidades</a:t>
              </a:r>
              <a:endParaRPr lang="es-SV" dirty="0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491880" y="3356992"/>
              <a:ext cx="2304256" cy="5040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dirty="0" smtClean="0"/>
                <a:t>Recurso Humano Cualificado</a:t>
              </a:r>
              <a:endParaRPr lang="es-SV" dirty="0"/>
            </a:p>
          </p:txBody>
        </p:sp>
      </p:grpSp>
    </p:spTree>
    <p:extLst>
      <p:ext uri="{BB962C8B-B14F-4D97-AF65-F5344CB8AC3E}">
        <p14:creationId xmlns:p14="http://schemas.microsoft.com/office/powerpoint/2010/main" val="7295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ound Same Side Corner Rectangle 66"/>
          <p:cNvSpPr>
            <a:spLocks/>
          </p:cNvSpPr>
          <p:nvPr/>
        </p:nvSpPr>
        <p:spPr bwMode="auto">
          <a:xfrm>
            <a:off x="395536" y="980728"/>
            <a:ext cx="3639348" cy="1276764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 algn="ctr">
              <a:lnSpc>
                <a:spcPct val="114000"/>
              </a:lnSpc>
            </a:pPr>
            <a:r>
              <a:rPr lang="es-ES" sz="20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Currículo Organizado por Áreas y Asignaturas Independientes</a:t>
            </a:r>
            <a:endParaRPr lang="nb-NO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54"/>
          <p:cNvSpPr txBox="1">
            <a:spLocks noChangeArrowheads="1"/>
          </p:cNvSpPr>
          <p:nvPr/>
        </p:nvSpPr>
        <p:spPr bwMode="auto">
          <a:xfrm>
            <a:off x="179512" y="116632"/>
            <a:ext cx="8640960" cy="477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 b="1" i="1" cap="none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Proceso de implementación de oferta educativa nueva</a:t>
            </a:r>
            <a:endParaRPr lang="en-GB" dirty="0"/>
          </a:p>
        </p:txBody>
      </p:sp>
      <p:sp>
        <p:nvSpPr>
          <p:cNvPr id="11" name="Round Same Side Corner Rectangle 66"/>
          <p:cNvSpPr>
            <a:spLocks/>
          </p:cNvSpPr>
          <p:nvPr/>
        </p:nvSpPr>
        <p:spPr bwMode="auto">
          <a:xfrm>
            <a:off x="4749076" y="980728"/>
            <a:ext cx="4071396" cy="1276764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 algn="ctr">
              <a:lnSpc>
                <a:spcPct val="114000"/>
              </a:lnSpc>
            </a:pPr>
            <a:r>
              <a:rPr lang="es-ES" sz="20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Currículo  Integrado por proyectos de Enseñanza - Aprendizaje</a:t>
            </a:r>
            <a:endParaRPr lang="nb-NO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67544" y="2060848"/>
            <a:ext cx="3024336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Matemáticas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67544" y="2492896"/>
            <a:ext cx="3024336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Ciencias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7544" y="2924944"/>
            <a:ext cx="3024336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Lenguaje y Literatura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67544" y="3356992"/>
            <a:ext cx="3024336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Estudios Sociales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67544" y="3789040"/>
            <a:ext cx="3024336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Inglés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67544" y="4221088"/>
            <a:ext cx="3024336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Informática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67544" y="4653136"/>
            <a:ext cx="302433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i="1" dirty="0" smtClean="0"/>
              <a:t>Tecnología</a:t>
            </a:r>
            <a:endParaRPr lang="es-SV" b="1" i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467544" y="5949280"/>
            <a:ext cx="30243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i="1" dirty="0" smtClean="0"/>
              <a:t>Práctica de taller</a:t>
            </a:r>
            <a:endParaRPr lang="es-SV" sz="2000" b="1" i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67544" y="5301208"/>
            <a:ext cx="302433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i="1" dirty="0" smtClean="0"/>
              <a:t>Laboratorio de Creatividad</a:t>
            </a:r>
            <a:endParaRPr lang="es-SV" b="1" i="1" dirty="0"/>
          </a:p>
        </p:txBody>
      </p:sp>
      <p:sp>
        <p:nvSpPr>
          <p:cNvPr id="21" name="20 Elipse"/>
          <p:cNvSpPr/>
          <p:nvPr/>
        </p:nvSpPr>
        <p:spPr>
          <a:xfrm>
            <a:off x="4151777" y="2182803"/>
            <a:ext cx="4752528" cy="4392488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21 Elipse"/>
          <p:cNvSpPr/>
          <p:nvPr/>
        </p:nvSpPr>
        <p:spPr>
          <a:xfrm>
            <a:off x="4355976" y="2708920"/>
            <a:ext cx="4176464" cy="381642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22 Elipse"/>
          <p:cNvSpPr/>
          <p:nvPr/>
        </p:nvSpPr>
        <p:spPr>
          <a:xfrm>
            <a:off x="4580384" y="3068960"/>
            <a:ext cx="3520008" cy="3392760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23 Elipse"/>
          <p:cNvSpPr/>
          <p:nvPr/>
        </p:nvSpPr>
        <p:spPr>
          <a:xfrm>
            <a:off x="4796408" y="3501008"/>
            <a:ext cx="2943944" cy="288870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24 Elipse"/>
          <p:cNvSpPr/>
          <p:nvPr/>
        </p:nvSpPr>
        <p:spPr>
          <a:xfrm>
            <a:off x="5292080" y="4869160"/>
            <a:ext cx="1664568" cy="14485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Módulos</a:t>
            </a:r>
            <a:endParaRPr lang="es-SV" dirty="0"/>
          </a:p>
        </p:txBody>
      </p:sp>
      <p:sp>
        <p:nvSpPr>
          <p:cNvPr id="26" name="Round Same Side Corner Rectangle 66"/>
          <p:cNvSpPr>
            <a:spLocks/>
          </p:cNvSpPr>
          <p:nvPr/>
        </p:nvSpPr>
        <p:spPr bwMode="auto">
          <a:xfrm>
            <a:off x="1115616" y="476672"/>
            <a:ext cx="2376264" cy="857256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>
              <a:lnSpc>
                <a:spcPct val="114000"/>
              </a:lnSpc>
            </a:pPr>
            <a:r>
              <a:rPr lang="es-ES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Tradicional</a:t>
            </a:r>
            <a:endParaRPr lang="nb-NO" sz="32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 Same Side Corner Rectangle 66"/>
          <p:cNvSpPr>
            <a:spLocks/>
          </p:cNvSpPr>
          <p:nvPr/>
        </p:nvSpPr>
        <p:spPr bwMode="auto">
          <a:xfrm>
            <a:off x="4932039" y="548680"/>
            <a:ext cx="3283297" cy="857256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>
              <a:lnSpc>
                <a:spcPct val="114000"/>
              </a:lnSpc>
            </a:pPr>
            <a:r>
              <a:rPr lang="es-ES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Competencias </a:t>
            </a:r>
            <a:endParaRPr lang="nb-NO" sz="32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206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ound Same Side Corner Rectangle 66"/>
          <p:cNvSpPr>
            <a:spLocks/>
          </p:cNvSpPr>
          <p:nvPr/>
        </p:nvSpPr>
        <p:spPr bwMode="auto">
          <a:xfrm>
            <a:off x="467544" y="1628800"/>
            <a:ext cx="3639348" cy="1276764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 algn="ctr">
              <a:lnSpc>
                <a:spcPct val="114000"/>
              </a:lnSpc>
            </a:pPr>
            <a:r>
              <a:rPr lang="es-ES" sz="2000" b="1" i="1" dirty="0" smtClean="0">
                <a:solidFill>
                  <a:srgbClr val="000066"/>
                </a:solidFill>
              </a:rPr>
              <a:t>Currículo Organizado por Áreas y Asignaturas Independientes</a:t>
            </a:r>
            <a:endParaRPr lang="nb-NO" sz="2000" b="1" i="1" dirty="0">
              <a:solidFill>
                <a:srgbClr val="000066"/>
              </a:solidFill>
            </a:endParaRPr>
          </a:p>
        </p:txBody>
      </p:sp>
      <p:sp>
        <p:nvSpPr>
          <p:cNvPr id="10" name="TextBox 54"/>
          <p:cNvSpPr txBox="1">
            <a:spLocks noChangeArrowheads="1"/>
          </p:cNvSpPr>
          <p:nvPr/>
        </p:nvSpPr>
        <p:spPr bwMode="auto">
          <a:xfrm>
            <a:off x="1763688" y="188640"/>
            <a:ext cx="5786477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SV"/>
            </a:defPPr>
            <a:lvl1pPr algn="ctr">
              <a:spcBef>
                <a:spcPct val="0"/>
              </a:spcBef>
              <a:buNone/>
              <a:defRPr sz="2800" b="1" i="1" cap="none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Proceso de implementación de oferta educativa nueva</a:t>
            </a:r>
            <a:endParaRPr lang="en-GB" dirty="0"/>
          </a:p>
        </p:txBody>
      </p:sp>
      <p:sp>
        <p:nvSpPr>
          <p:cNvPr id="11" name="Round Same Side Corner Rectangle 66"/>
          <p:cNvSpPr>
            <a:spLocks/>
          </p:cNvSpPr>
          <p:nvPr/>
        </p:nvSpPr>
        <p:spPr bwMode="auto">
          <a:xfrm>
            <a:off x="4893092" y="1628800"/>
            <a:ext cx="4071396" cy="1276764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 algn="ctr">
              <a:lnSpc>
                <a:spcPct val="114000"/>
              </a:lnSpc>
            </a:pPr>
            <a:r>
              <a:rPr lang="es-ES" sz="2000" b="1" i="1" dirty="0" smtClean="0">
                <a:solidFill>
                  <a:srgbClr val="000066"/>
                </a:solidFill>
              </a:rPr>
              <a:t>Currículo  Integrado por proyectos de Enseñanza - Aprendizaje</a:t>
            </a:r>
            <a:endParaRPr lang="nb-NO" sz="2000" b="1" i="1" dirty="0">
              <a:solidFill>
                <a:srgbClr val="000066"/>
              </a:solidFill>
            </a:endParaRPr>
          </a:p>
        </p:txBody>
      </p:sp>
      <p:sp>
        <p:nvSpPr>
          <p:cNvPr id="26" name="Round Same Side Corner Rectangle 66"/>
          <p:cNvSpPr>
            <a:spLocks/>
          </p:cNvSpPr>
          <p:nvPr/>
        </p:nvSpPr>
        <p:spPr bwMode="auto">
          <a:xfrm>
            <a:off x="1187624" y="1124744"/>
            <a:ext cx="2376264" cy="857256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>
              <a:lnSpc>
                <a:spcPct val="114000"/>
              </a:lnSpc>
            </a:pPr>
            <a:r>
              <a:rPr lang="es-ES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Tradicional</a:t>
            </a:r>
            <a:endParaRPr lang="nb-NO" sz="32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 Same Side Corner Rectangle 66"/>
          <p:cNvSpPr>
            <a:spLocks/>
          </p:cNvSpPr>
          <p:nvPr/>
        </p:nvSpPr>
        <p:spPr bwMode="auto">
          <a:xfrm>
            <a:off x="5287141" y="1196752"/>
            <a:ext cx="3283297" cy="857256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12700">
              <a:lnSpc>
                <a:spcPct val="114000"/>
              </a:lnSpc>
            </a:pPr>
            <a:r>
              <a:rPr lang="es-ES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Competencias </a:t>
            </a:r>
            <a:endParaRPr lang="nb-NO" sz="32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5"/>
            <a:ext cx="3897972" cy="252028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87" y="2852936"/>
            <a:ext cx="3911101" cy="2520280"/>
          </a:xfrm>
          <a:prstGeom prst="rect">
            <a:avLst/>
          </a:prstGeom>
        </p:spPr>
      </p:pic>
      <p:sp>
        <p:nvSpPr>
          <p:cNvPr id="4" name="3 Flecha derecha"/>
          <p:cNvSpPr/>
          <p:nvPr/>
        </p:nvSpPr>
        <p:spPr>
          <a:xfrm>
            <a:off x="4383010" y="3441540"/>
            <a:ext cx="510082" cy="12836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0273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786782" cy="163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648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SV" sz="3200" i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diseño curricular</a:t>
            </a:r>
            <a:endParaRPr lang="es-SV" sz="3200" i="1" cap="non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93805522"/>
              </p:ext>
            </p:extLst>
          </p:nvPr>
        </p:nvGraphicFramePr>
        <p:xfrm>
          <a:off x="164075" y="980728"/>
          <a:ext cx="7072221" cy="472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1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Nueva im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836712"/>
            <a:ext cx="3456384" cy="219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4624"/>
            <a:ext cx="7772400" cy="606276"/>
          </a:xfrm>
        </p:spPr>
        <p:txBody>
          <a:bodyPr>
            <a:normAutofit/>
          </a:bodyPr>
          <a:lstStyle/>
          <a:p>
            <a:pPr algn="ctr"/>
            <a:r>
              <a:rPr lang="es-SV" sz="3200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diseño curricular</a:t>
            </a:r>
            <a:endParaRPr lang="es-SV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77179423"/>
              </p:ext>
            </p:extLst>
          </p:nvPr>
        </p:nvGraphicFramePr>
        <p:xfrm>
          <a:off x="179512" y="1340768"/>
          <a:ext cx="65527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s-S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Talleres estratégicos</a:t>
            </a:r>
            <a:endParaRPr lang="es-S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</a:rPr>
              <a:t>En El Salvador  las áreas de alto potencial estratégico, son las siguientes:  </a:t>
            </a:r>
            <a:endParaRPr lang="es-E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s-ES" sz="2400" i="1" dirty="0" smtClean="0"/>
              <a:t>Convertir </a:t>
            </a:r>
            <a:r>
              <a:rPr lang="es-ES" sz="2400" i="1" dirty="0"/>
              <a:t>al país en un centro logístico y de servicios generales. </a:t>
            </a:r>
          </a:p>
          <a:p>
            <a:pPr lvl="0"/>
            <a:r>
              <a:rPr lang="es-ES" sz="2400" i="1" dirty="0"/>
              <a:t>La reactivación económica, incluyendo la reconversión y la modernización del sector agropecuario e industrial.</a:t>
            </a:r>
          </a:p>
          <a:p>
            <a:pPr lvl="0"/>
            <a:r>
              <a:rPr lang="es-ES" sz="2400" i="1" dirty="0"/>
              <a:t>Aumentar de manera sostenida la producción nacional para el consumo interno, para la exportación y la sustitución eficiente de importaciones y disminuir la dependencia del país de las importaciones de alimentos y de productos agroalimentarios</a:t>
            </a:r>
            <a:r>
              <a:rPr lang="es-ES" sz="2400" i="1" dirty="0" smtClean="0"/>
              <a:t>.</a:t>
            </a:r>
          </a:p>
          <a:p>
            <a:r>
              <a:rPr lang="es-ES" sz="2400" i="1" dirty="0"/>
              <a:t>Ampliar y fortalecer la base empresarial y reconstituir el tejido productivo, con el fin de promover la generación de empleos decentes y revertir la tendencia del aumento registrado en los últimos años del desempleo abierto y el subempleo; lo que conlleva a ampliar la infraestructura económica y social en toda las zonas del </a:t>
            </a:r>
            <a:r>
              <a:rPr lang="es-ES" sz="2400" i="1" dirty="0" smtClean="0"/>
              <a:t>país</a:t>
            </a:r>
            <a:r>
              <a:rPr lang="es-E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4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Talleres estratégicos</a:t>
            </a:r>
            <a:endParaRPr lang="es-S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En el contexto regional las áreas de potencial estratégico que se han identificado son las siguientes: </a:t>
            </a:r>
          </a:p>
          <a:p>
            <a:r>
              <a:rPr lang="es-ES" i="1" dirty="0"/>
              <a:t>En el contexto regional las áreas de alto potencial de desarrollo que se han identificado en Panamá  y Honduras  son: logística, servicios financieros, servicios portuarios y servicios de maquila como </a:t>
            </a:r>
            <a:r>
              <a:rPr lang="es-ES" i="1" dirty="0" err="1"/>
              <a:t>contact</a:t>
            </a:r>
            <a:r>
              <a:rPr lang="es-ES" i="1" dirty="0"/>
              <a:t> centers y back office, según los planes estratégicos y de nación de Panamá y Honduras</a:t>
            </a:r>
            <a:r>
              <a:rPr lang="es-ES" i="1" dirty="0" smtClean="0"/>
              <a:t>.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0229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económica del sector comercio</a:t>
            </a:r>
            <a:endParaRPr lang="es-SV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6505599"/>
            <a:ext cx="316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i="1" dirty="0" smtClean="0"/>
              <a:t>Fuente: </a:t>
            </a:r>
            <a:r>
              <a:rPr lang="es-MX" sz="1400" i="1" dirty="0" smtClean="0"/>
              <a:t>Datos </a:t>
            </a:r>
            <a:r>
              <a:rPr lang="es-MX" sz="1400" i="1" dirty="0"/>
              <a:t>del Censo Económico 2005</a:t>
            </a:r>
            <a:endParaRPr lang="es-SV" sz="1400" i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8564"/>
              </p:ext>
            </p:extLst>
          </p:nvPr>
        </p:nvGraphicFramePr>
        <p:xfrm>
          <a:off x="179512" y="1772816"/>
          <a:ext cx="8661647" cy="2993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235"/>
                <a:gridCol w="1560829"/>
                <a:gridCol w="1249009"/>
                <a:gridCol w="1940209"/>
                <a:gridCol w="1900365"/>
              </a:tblGrid>
              <a:tr h="190500">
                <a:tc>
                  <a:txBody>
                    <a:bodyPr/>
                    <a:lstStyle/>
                    <a:p>
                      <a:endParaRPr lang="es-ES" sz="3200" b="0" i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</a:rPr>
                        <a:t>Establecimientos</a:t>
                      </a:r>
                      <a:endParaRPr lang="es-ES" sz="32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</a:rPr>
                        <a:t>Ocupados</a:t>
                      </a:r>
                      <a:endParaRPr lang="es-ES" sz="32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</a:rPr>
                        <a:t>Ventas</a:t>
                      </a:r>
                      <a:endParaRPr lang="es-ES" sz="32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</a:rPr>
                        <a:t>V.A. Censal</a:t>
                      </a:r>
                      <a:endParaRPr lang="es-ES" sz="32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i="1" dirty="0">
                          <a:effectLst/>
                          <a:latin typeface="+mn-lt"/>
                        </a:rPr>
                        <a:t>5 y más </a:t>
                      </a:r>
                      <a:r>
                        <a:rPr lang="es-ES_tradnl" sz="2000" i="1" dirty="0" smtClean="0">
                          <a:effectLst/>
                          <a:latin typeface="+mn-lt"/>
                        </a:rPr>
                        <a:t>personas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3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i="1">
                          <a:effectLst/>
                          <a:latin typeface="+mn-lt"/>
                        </a:rPr>
                        <a:t>4,610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i="1" dirty="0">
                          <a:effectLst/>
                          <a:latin typeface="+mn-lt"/>
                        </a:rPr>
                        <a:t>80,821</a:t>
                      </a:r>
                      <a:endParaRPr lang="es-ES" sz="3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 dirty="0">
                          <a:effectLst/>
                          <a:latin typeface="+mn-lt"/>
                        </a:rPr>
                        <a:t>$5,533,441,903.00</a:t>
                      </a:r>
                      <a:endParaRPr lang="es-ES" sz="2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  <a:latin typeface="+mn-lt"/>
                        </a:rPr>
                        <a:t>$1,593,966,807.00</a:t>
                      </a:r>
                      <a:endParaRPr lang="es-ES" sz="24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i="1">
                          <a:effectLst/>
                          <a:latin typeface="+mn-lt"/>
                        </a:rPr>
                        <a:t>4 o menos personas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i="1">
                          <a:effectLst/>
                          <a:latin typeface="+mn-lt"/>
                        </a:rPr>
                        <a:t>103,682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i="1">
                          <a:effectLst/>
                          <a:latin typeface="+mn-lt"/>
                        </a:rPr>
                        <a:t>146,200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 dirty="0">
                          <a:effectLst/>
                          <a:latin typeface="+mn-lt"/>
                        </a:rPr>
                        <a:t>$2,185,333,602.00</a:t>
                      </a:r>
                      <a:endParaRPr lang="es-ES" sz="2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 dirty="0">
                          <a:effectLst/>
                          <a:latin typeface="+mn-lt"/>
                        </a:rPr>
                        <a:t>$572,165,392.00</a:t>
                      </a:r>
                      <a:endParaRPr lang="es-ES" sz="2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spc="-30">
                          <a:effectLst/>
                          <a:latin typeface="+mn-lt"/>
                        </a:rPr>
                        <a:t>%</a:t>
                      </a:r>
                      <a:r>
                        <a:rPr lang="es-ES" sz="2000" i="1" spc="-30">
                          <a:effectLst/>
                          <a:latin typeface="+mn-lt"/>
                        </a:rPr>
                        <a:t> Respecto</a:t>
                      </a:r>
                      <a:r>
                        <a:rPr lang="en-US" sz="2000" i="1" spc="-30">
                          <a:effectLst/>
                          <a:latin typeface="+mn-lt"/>
                        </a:rPr>
                        <a:t> al total</a:t>
                      </a:r>
                      <a:r>
                        <a:rPr lang="es-ES" sz="2000" i="1" spc="-30">
                          <a:effectLst/>
                          <a:latin typeface="+mn-lt"/>
                        </a:rPr>
                        <a:t> país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+mn-lt"/>
                        </a:rPr>
                        <a:t>61.8%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+mn-lt"/>
                        </a:rPr>
                        <a:t>32.5%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i="1">
                          <a:effectLst/>
                          <a:latin typeface="+mn-lt"/>
                        </a:rPr>
                        <a:t>39.2%</a:t>
                      </a:r>
                      <a:endParaRPr lang="es-ES" sz="3200" i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+mn-lt"/>
                        </a:rPr>
                        <a:t>24.8%</a:t>
                      </a:r>
                      <a:endParaRPr lang="es-ES" sz="3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Ocupados y salarios promedio mensuales en áreas administrativas contables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6505599"/>
            <a:ext cx="4004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SV" sz="1400" i="1" dirty="0" smtClean="0"/>
              <a:t>Fuente: </a:t>
            </a:r>
            <a:r>
              <a:rPr lang="es-ES_tradnl" sz="1400" i="1" dirty="0">
                <a:ea typeface="Times New Roman" pitchFamily="18" charset="0"/>
                <a:cs typeface="Times New Roman" pitchFamily="18" charset="0"/>
              </a:rPr>
              <a:t>Elaboración propia con base en EHPM 2011</a:t>
            </a:r>
            <a:endParaRPr lang="es-ES_tradnl" sz="1400" i="1" dirty="0">
              <a:cs typeface="Arial" pitchFamily="34" charset="0"/>
            </a:endParaRPr>
          </a:p>
          <a:p>
            <a:endParaRPr lang="es-SV" sz="1400" i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15078"/>
              </p:ext>
            </p:extLst>
          </p:nvPr>
        </p:nvGraphicFramePr>
        <p:xfrm>
          <a:off x="395536" y="2132856"/>
          <a:ext cx="822960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151"/>
                <a:gridCol w="2240097"/>
                <a:gridCol w="1275588"/>
                <a:gridCol w="1275588"/>
                <a:gridCol w="1275588"/>
                <a:gridCol w="1275588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CIUO</a:t>
                      </a:r>
                      <a:endParaRPr lang="es-ES" sz="2400" i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Ocupación</a:t>
                      </a:r>
                      <a:endParaRPr lang="es-ES" sz="2400" i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Ocupados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Salario promedio mes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Salario máximo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Salario Modal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2411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Contador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24.2%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$660.24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$1,900.00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$500.00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4121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Empleado de contabilidad y cálculo de costos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17.1%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$382.64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$1,980.00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$192.00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4131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Empleado de control de abastecimiento e inventario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36.1%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$312.21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$827.49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$192.00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4211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Cajero de bancos y afines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22.6%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$288.22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$500.00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$192.00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 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Total de ocupados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49,492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 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effectLst/>
                        </a:rPr>
                        <a:t> </a:t>
                      </a:r>
                      <a:endParaRPr lang="es-ES" sz="2400" i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 dirty="0">
                          <a:effectLst/>
                        </a:rPr>
                        <a:t> </a:t>
                      </a:r>
                      <a:endParaRPr lang="es-ES" sz="2400" i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 Título"/>
          <p:cNvSpPr txBox="1">
            <a:spLocks/>
          </p:cNvSpPr>
          <p:nvPr/>
        </p:nvSpPr>
        <p:spPr>
          <a:xfrm>
            <a:off x="894274" y="-27384"/>
            <a:ext cx="67151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Cronología de la Educación </a:t>
            </a:r>
            <a:r>
              <a:rPr kumimoji="0" lang="es-SV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Técnica y Tecnológica</a:t>
            </a:r>
            <a:endParaRPr kumimoji="0" lang="es-SV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395132" y="40665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Sistema Educativo</a:t>
            </a:r>
          </a:p>
        </p:txBody>
      </p:sp>
      <p:sp>
        <p:nvSpPr>
          <p:cNvPr id="61" name="Rounded Rectangle 78"/>
          <p:cNvSpPr/>
          <p:nvPr/>
        </p:nvSpPr>
        <p:spPr>
          <a:xfrm>
            <a:off x="1928794" y="4786322"/>
            <a:ext cx="1500198" cy="1285884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i="1" dirty="0" smtClean="0">
                <a:solidFill>
                  <a:srgbClr val="3B0FF5"/>
                </a:solidFill>
                <a:latin typeface="Calibri" pitchFamily="34" charset="0"/>
                <a:cs typeface="Calibri" pitchFamily="34" charset="0"/>
              </a:rPr>
              <a:t>Modelo APREMAT año 2000:resiseño de 6 planes de estudio</a:t>
            </a:r>
            <a:endParaRPr lang="en-US" sz="1600" i="1" dirty="0" smtClean="0">
              <a:solidFill>
                <a:srgbClr val="3B0FF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Rounded Rectangle 78"/>
          <p:cNvSpPr/>
          <p:nvPr/>
        </p:nvSpPr>
        <p:spPr>
          <a:xfrm>
            <a:off x="500034" y="1285860"/>
            <a:ext cx="1571636" cy="1556896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1600" i="1" dirty="0" smtClean="0">
                <a:solidFill>
                  <a:srgbClr val="3B0FF5"/>
                </a:solidFill>
                <a:latin typeface="Calibri" pitchFamily="34" charset="0"/>
                <a:cs typeface="Calibri" pitchFamily="34" charset="0"/>
              </a:rPr>
              <a:t>Diseño curricular 1996: diseño de 8 planes de estudio     </a:t>
            </a:r>
          </a:p>
        </p:txBody>
      </p:sp>
      <p:grpSp>
        <p:nvGrpSpPr>
          <p:cNvPr id="2" name="Gruppe 49"/>
          <p:cNvGrpSpPr>
            <a:grpSpLocks/>
          </p:cNvGrpSpPr>
          <p:nvPr/>
        </p:nvGrpSpPr>
        <p:grpSpPr bwMode="auto">
          <a:xfrm>
            <a:off x="393700" y="3473459"/>
            <a:ext cx="8412163" cy="1241425"/>
            <a:chOff x="393700" y="3574732"/>
            <a:chExt cx="8412480" cy="776288"/>
          </a:xfrm>
        </p:grpSpPr>
        <p:grpSp>
          <p:nvGrpSpPr>
            <p:cNvPr id="3" name="Gruppe 50"/>
            <p:cNvGrpSpPr>
              <a:grpSpLocks/>
            </p:cNvGrpSpPr>
            <p:nvPr/>
          </p:nvGrpSpPr>
          <p:grpSpPr bwMode="auto">
            <a:xfrm>
              <a:off x="614680" y="3970020"/>
              <a:ext cx="8191500" cy="381000"/>
              <a:chOff x="584200" y="3771900"/>
              <a:chExt cx="8191500" cy="381000"/>
            </a:xfrm>
          </p:grpSpPr>
          <p:sp>
            <p:nvSpPr>
              <p:cNvPr id="76" name="Billedforklaring med højrepil 51"/>
              <p:cNvSpPr/>
              <p:nvPr/>
            </p:nvSpPr>
            <p:spPr>
              <a:xfrm>
                <a:off x="77978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77" name="Billedforklaring med højrepil 52"/>
              <p:cNvSpPr/>
              <p:nvPr/>
            </p:nvSpPr>
            <p:spPr>
              <a:xfrm>
                <a:off x="69977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78" name="Billedforklaring med højrepil 53"/>
              <p:cNvSpPr/>
              <p:nvPr/>
            </p:nvSpPr>
            <p:spPr>
              <a:xfrm>
                <a:off x="61976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79" name="Billedforklaring med højrepil 54"/>
              <p:cNvSpPr/>
              <p:nvPr/>
            </p:nvSpPr>
            <p:spPr>
              <a:xfrm>
                <a:off x="53975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0" name="Billedforklaring med højrepil 55"/>
              <p:cNvSpPr/>
              <p:nvPr/>
            </p:nvSpPr>
            <p:spPr>
              <a:xfrm>
                <a:off x="45974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1" name="Billedforklaring med højrepil 56"/>
              <p:cNvSpPr/>
              <p:nvPr/>
            </p:nvSpPr>
            <p:spPr>
              <a:xfrm>
                <a:off x="37973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2" name="Billedforklaring med højrepil 57"/>
              <p:cNvSpPr/>
              <p:nvPr/>
            </p:nvSpPr>
            <p:spPr>
              <a:xfrm>
                <a:off x="29845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3" name="Billedforklaring med højrepil 58"/>
              <p:cNvSpPr/>
              <p:nvPr/>
            </p:nvSpPr>
            <p:spPr>
              <a:xfrm>
                <a:off x="21844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4" name="Billedforklaring med højrepil 59"/>
              <p:cNvSpPr/>
              <p:nvPr/>
            </p:nvSpPr>
            <p:spPr>
              <a:xfrm>
                <a:off x="13843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5" name="Billedforklaring med højrepil 60"/>
              <p:cNvSpPr/>
              <p:nvPr/>
            </p:nvSpPr>
            <p:spPr>
              <a:xfrm>
                <a:off x="5842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SV" noProof="1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64" name="Billedforklaring med højrepil 21"/>
            <p:cNvSpPr>
              <a:spLocks noChangeArrowheads="1"/>
            </p:cNvSpPr>
            <p:nvPr/>
          </p:nvSpPr>
          <p:spPr bwMode="auto">
            <a:xfrm rot="10800000">
              <a:off x="39370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A0A2A4"/>
                </a:gs>
              </a:gsLst>
              <a:lin ang="5400000" scaled="1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SV">
                <a:solidFill>
                  <a:srgbClr val="0D0D0D"/>
                </a:solidFill>
                <a:latin typeface="Calibri" pitchFamily="-65" charset="0"/>
              </a:endParaRPr>
            </a:p>
          </p:txBody>
        </p:sp>
        <p:sp>
          <p:nvSpPr>
            <p:cNvPr id="65" name="Billedforklaring med højrepil 19"/>
            <p:cNvSpPr>
              <a:spLocks noChangeArrowheads="1"/>
            </p:cNvSpPr>
            <p:nvPr/>
          </p:nvSpPr>
          <p:spPr bwMode="auto">
            <a:xfrm rot="10800000">
              <a:off x="119383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SV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66" name="Billedforklaring med højrepil 16"/>
            <p:cNvSpPr>
              <a:spLocks noChangeArrowheads="1"/>
            </p:cNvSpPr>
            <p:nvPr/>
          </p:nvSpPr>
          <p:spPr bwMode="auto">
            <a:xfrm rot="10800000">
              <a:off x="199396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A0A2A4"/>
                </a:gs>
              </a:gsLst>
              <a:lin ang="5400000" scaled="1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SV">
                <a:solidFill>
                  <a:srgbClr val="0D0D0D"/>
                </a:solidFill>
                <a:latin typeface="Calibri" pitchFamily="-65" charset="0"/>
              </a:endParaRPr>
            </a:p>
          </p:txBody>
        </p:sp>
        <p:sp>
          <p:nvSpPr>
            <p:cNvPr id="69" name="Billedforklaring med højrepil 3"/>
            <p:cNvSpPr>
              <a:spLocks noChangeArrowheads="1"/>
            </p:cNvSpPr>
            <p:nvPr/>
          </p:nvSpPr>
          <p:spPr bwMode="auto">
            <a:xfrm>
              <a:off x="779807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70" name="Billedforklaring med højrepil 4"/>
            <p:cNvSpPr>
              <a:spLocks noChangeArrowheads="1"/>
            </p:cNvSpPr>
            <p:nvPr/>
          </p:nvSpPr>
          <p:spPr bwMode="auto">
            <a:xfrm>
              <a:off x="699794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A0A2A4"/>
                </a:gs>
                <a:gs pos="100000">
                  <a:srgbClr val="7F7F7F"/>
                </a:gs>
              </a:gsLst>
              <a:lin ang="5400000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SV">
                <a:solidFill>
                  <a:srgbClr val="0D0D0D"/>
                </a:solidFill>
                <a:latin typeface="Calibri" pitchFamily="-65" charset="0"/>
              </a:endParaRPr>
            </a:p>
          </p:txBody>
        </p:sp>
        <p:sp>
          <p:nvSpPr>
            <p:cNvPr id="71" name="Billedforklaring med højrepil 7"/>
            <p:cNvSpPr>
              <a:spLocks noChangeArrowheads="1"/>
            </p:cNvSpPr>
            <p:nvPr/>
          </p:nvSpPr>
          <p:spPr bwMode="auto">
            <a:xfrm>
              <a:off x="619781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SV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72" name="Billedforklaring med højrepil 9"/>
            <p:cNvSpPr>
              <a:spLocks noChangeArrowheads="1"/>
            </p:cNvSpPr>
            <p:nvPr/>
          </p:nvSpPr>
          <p:spPr bwMode="auto">
            <a:xfrm>
              <a:off x="539768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A0A2A4"/>
                </a:gs>
                <a:gs pos="100000">
                  <a:srgbClr val="7F7F7F"/>
                </a:gs>
              </a:gsLst>
              <a:lin ang="5400000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SV">
                <a:solidFill>
                  <a:srgbClr val="0D0D0D"/>
                </a:solidFill>
                <a:latin typeface="Calibri" pitchFamily="-65" charset="0"/>
              </a:endParaRPr>
            </a:p>
          </p:txBody>
        </p:sp>
        <p:sp>
          <p:nvSpPr>
            <p:cNvPr id="73" name="Billedforklaring med højrepil 11"/>
            <p:cNvSpPr>
              <a:spLocks noChangeArrowheads="1"/>
            </p:cNvSpPr>
            <p:nvPr/>
          </p:nvSpPr>
          <p:spPr bwMode="auto">
            <a:xfrm>
              <a:off x="4597558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SV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74" name="Billedforklaring med højrepil 15"/>
            <p:cNvSpPr>
              <a:spLocks noChangeArrowheads="1"/>
            </p:cNvSpPr>
            <p:nvPr/>
          </p:nvSpPr>
          <p:spPr bwMode="auto">
            <a:xfrm rot="10800000">
              <a:off x="279409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SV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75" name="Billedforklaring med højre-venstrepil 23"/>
            <p:cNvSpPr>
              <a:spLocks noChangeArrowheads="1"/>
            </p:cNvSpPr>
            <p:nvPr/>
          </p:nvSpPr>
          <p:spPr bwMode="auto">
            <a:xfrm>
              <a:off x="3656136" y="3574732"/>
              <a:ext cx="1057315" cy="394100"/>
            </a:xfrm>
            <a:prstGeom prst="leftRightArrowCallout">
              <a:avLst>
                <a:gd name="adj1" fmla="val 25000"/>
                <a:gd name="adj2" fmla="val 25000"/>
                <a:gd name="adj3" fmla="val 16929"/>
                <a:gd name="adj4" fmla="val 72843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3175">
              <a:solidFill>
                <a:srgbClr val="9BBB59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SV">
                <a:solidFill>
                  <a:srgbClr val="0D0D0D"/>
                </a:solidFill>
                <a:latin typeface="Calibri" pitchFamily="-65" charset="0"/>
              </a:endParaRPr>
            </a:p>
          </p:txBody>
        </p:sp>
      </p:grpSp>
      <p:sp>
        <p:nvSpPr>
          <p:cNvPr id="86" name="Tekstboks 61"/>
          <p:cNvSpPr txBox="1">
            <a:spLocks noChangeArrowheads="1"/>
          </p:cNvSpPr>
          <p:nvPr/>
        </p:nvSpPr>
        <p:spPr bwMode="auto">
          <a:xfrm>
            <a:off x="7975600" y="365125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2011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7" name="Tekstboks 63"/>
          <p:cNvSpPr txBox="1">
            <a:spLocks noChangeArrowheads="1"/>
          </p:cNvSpPr>
          <p:nvPr/>
        </p:nvSpPr>
        <p:spPr bwMode="auto">
          <a:xfrm>
            <a:off x="6375400" y="365125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2009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1" name="Tekstboks 67"/>
          <p:cNvSpPr txBox="1">
            <a:spLocks noChangeArrowheads="1"/>
          </p:cNvSpPr>
          <p:nvPr/>
        </p:nvSpPr>
        <p:spPr bwMode="auto">
          <a:xfrm>
            <a:off x="3913188" y="365125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2005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2" name="Tekstboks 68"/>
          <p:cNvSpPr txBox="1">
            <a:spLocks noChangeArrowheads="1"/>
          </p:cNvSpPr>
          <p:nvPr/>
        </p:nvSpPr>
        <p:spPr bwMode="auto">
          <a:xfrm>
            <a:off x="7150100" y="365125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2010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3" name="Tekstboks 69"/>
          <p:cNvSpPr txBox="1">
            <a:spLocks noChangeArrowheads="1"/>
          </p:cNvSpPr>
          <p:nvPr/>
        </p:nvSpPr>
        <p:spPr bwMode="auto">
          <a:xfrm>
            <a:off x="5524500" y="365125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2008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4" name="Tekstboks 70"/>
          <p:cNvSpPr txBox="1">
            <a:spLocks noChangeArrowheads="1"/>
          </p:cNvSpPr>
          <p:nvPr/>
        </p:nvSpPr>
        <p:spPr bwMode="auto">
          <a:xfrm>
            <a:off x="2260600" y="365125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2000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5" name="Tekstboks 71"/>
          <p:cNvSpPr txBox="1">
            <a:spLocks noChangeArrowheads="1"/>
          </p:cNvSpPr>
          <p:nvPr/>
        </p:nvSpPr>
        <p:spPr bwMode="auto">
          <a:xfrm>
            <a:off x="635000" y="365125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1996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 flipV="1">
            <a:off x="1000100" y="2997199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 flipV="1">
            <a:off x="2571736" y="4286256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99" name="Line 33"/>
          <p:cNvSpPr>
            <a:spLocks noChangeShapeType="1"/>
          </p:cNvSpPr>
          <p:nvPr/>
        </p:nvSpPr>
        <p:spPr bwMode="auto">
          <a:xfrm flipV="1">
            <a:off x="4214810" y="3000372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0" name="Line 33"/>
          <p:cNvSpPr>
            <a:spLocks noChangeShapeType="1"/>
          </p:cNvSpPr>
          <p:nvPr/>
        </p:nvSpPr>
        <p:spPr bwMode="auto">
          <a:xfrm flipV="1">
            <a:off x="5000628" y="4283083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 flipV="1">
            <a:off x="6643702" y="4286256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2" name="Line 33"/>
          <p:cNvSpPr>
            <a:spLocks noChangeShapeType="1"/>
          </p:cNvSpPr>
          <p:nvPr/>
        </p:nvSpPr>
        <p:spPr bwMode="auto">
          <a:xfrm flipV="1">
            <a:off x="7429520" y="3000372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" name="Rounded Rectangle 78"/>
          <p:cNvSpPr/>
          <p:nvPr/>
        </p:nvSpPr>
        <p:spPr>
          <a:xfrm>
            <a:off x="4929190" y="1285860"/>
            <a:ext cx="1785950" cy="1571636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i="1" dirty="0" smtClean="0">
                <a:solidFill>
                  <a:srgbClr val="3B0FF5"/>
                </a:solidFill>
                <a:latin typeface="Calibri" pitchFamily="34" charset="0"/>
                <a:cs typeface="Calibri" pitchFamily="34" charset="0"/>
              </a:rPr>
              <a:t>Diseño de las carreras de: Acuicultura, Pesquería, Electrónica, Turismo, Lácteos y Cárnicos , Logística Global</a:t>
            </a:r>
            <a:endParaRPr lang="en-US" sz="1400" i="1" dirty="0" smtClean="0">
              <a:solidFill>
                <a:srgbClr val="3B0FF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ounded Rectangle 78"/>
          <p:cNvSpPr/>
          <p:nvPr/>
        </p:nvSpPr>
        <p:spPr>
          <a:xfrm>
            <a:off x="7000892" y="1285860"/>
            <a:ext cx="1500198" cy="1571636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i="1" dirty="0" smtClean="0">
                <a:solidFill>
                  <a:srgbClr val="3B0FF5"/>
                </a:solidFill>
                <a:latin typeface="Calibri" pitchFamily="34" charset="0"/>
                <a:cs typeface="Calibri" pitchFamily="34" charset="0"/>
              </a:rPr>
              <a:t>Actualización Curricular del plan de estudio del BTV Agropecuario</a:t>
            </a:r>
            <a:endParaRPr lang="en-US" sz="1600" i="1" dirty="0" smtClean="0">
              <a:solidFill>
                <a:srgbClr val="3B0FF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Rounded Rectangle 78"/>
          <p:cNvSpPr/>
          <p:nvPr/>
        </p:nvSpPr>
        <p:spPr>
          <a:xfrm>
            <a:off x="3286116" y="1285860"/>
            <a:ext cx="1500198" cy="1571636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i="1" dirty="0" smtClean="0">
                <a:solidFill>
                  <a:srgbClr val="3B0FF5"/>
                </a:solidFill>
                <a:cs typeface="Times New Roman" pitchFamily="18" charset="0"/>
              </a:rPr>
              <a:t>Plan Nacional de Educación 2021, Programa MEGATEC</a:t>
            </a:r>
            <a:endParaRPr lang="en-US" sz="1600" i="1" dirty="0" smtClean="0">
              <a:solidFill>
                <a:srgbClr val="3B0FF5"/>
              </a:solidFill>
              <a:cs typeface="Calibri" pitchFamily="34" charset="0"/>
            </a:endParaRPr>
          </a:p>
        </p:txBody>
      </p:sp>
      <p:sp>
        <p:nvSpPr>
          <p:cNvPr id="106" name="Rounded Rectangle 78"/>
          <p:cNvSpPr/>
          <p:nvPr/>
        </p:nvSpPr>
        <p:spPr>
          <a:xfrm>
            <a:off x="5508104" y="4786322"/>
            <a:ext cx="1857388" cy="1285884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i="1" dirty="0" smtClean="0">
                <a:solidFill>
                  <a:srgbClr val="3B0FF5"/>
                </a:solidFill>
                <a:latin typeface="Calibri" pitchFamily="34" charset="0"/>
                <a:cs typeface="Calibri" pitchFamily="34" charset="0"/>
              </a:rPr>
              <a:t>Diseño de las carreras de Técnico en Ingeniería Eléctrica, Ingeniería Civil, Turismo Alternativo</a:t>
            </a:r>
            <a:endParaRPr lang="en-US" sz="1400" i="1" dirty="0" smtClean="0">
              <a:solidFill>
                <a:srgbClr val="3B0FF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Tekstboks 61"/>
          <p:cNvSpPr txBox="1">
            <a:spLocks noChangeArrowheads="1"/>
          </p:cNvSpPr>
          <p:nvPr/>
        </p:nvSpPr>
        <p:spPr bwMode="auto">
          <a:xfrm>
            <a:off x="4736229" y="3643314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2060"/>
                </a:solidFill>
                <a:latin typeface="Calibri" pitchFamily="34" charset="0"/>
              </a:rPr>
              <a:t>2007</a:t>
            </a:r>
            <a:endParaRPr lang="da-DK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8" name="Rounded Rectangle 78"/>
          <p:cNvSpPr/>
          <p:nvPr/>
        </p:nvSpPr>
        <p:spPr>
          <a:xfrm>
            <a:off x="3995936" y="4797152"/>
            <a:ext cx="1428760" cy="1285884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i="1" dirty="0" smtClean="0">
                <a:solidFill>
                  <a:srgbClr val="3B0FF5"/>
                </a:solidFill>
                <a:latin typeface="Calibri" pitchFamily="34" charset="0"/>
                <a:cs typeface="Calibri" pitchFamily="34" charset="0"/>
              </a:rPr>
              <a:t>Diseño de la carrera articulada de Logística y Aduana</a:t>
            </a:r>
            <a:endParaRPr lang="en-US" sz="1400" i="1" dirty="0" smtClean="0">
              <a:solidFill>
                <a:srgbClr val="3B0FF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Line 33"/>
          <p:cNvSpPr>
            <a:spLocks noChangeShapeType="1"/>
          </p:cNvSpPr>
          <p:nvPr/>
        </p:nvSpPr>
        <p:spPr bwMode="auto">
          <a:xfrm flipV="1">
            <a:off x="5786446" y="2997199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" name="Rounded Rectangle 78"/>
          <p:cNvSpPr/>
          <p:nvPr/>
        </p:nvSpPr>
        <p:spPr>
          <a:xfrm>
            <a:off x="7596336" y="4797152"/>
            <a:ext cx="1080120" cy="1285884"/>
          </a:xfrm>
          <a:prstGeom prst="roundRect">
            <a:avLst>
              <a:gd name="adj" fmla="val 734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i="1" dirty="0" smtClean="0">
                <a:solidFill>
                  <a:srgbClr val="3B0FF5"/>
                </a:solidFill>
                <a:latin typeface="Calibri" pitchFamily="34" charset="0"/>
                <a:cs typeface="Calibri" pitchFamily="34" charset="0"/>
              </a:rPr>
              <a:t>Diseño de 11 planes de estudio</a:t>
            </a:r>
            <a:endParaRPr lang="en-US" sz="1400" i="1" dirty="0" smtClean="0">
              <a:solidFill>
                <a:srgbClr val="3B0FF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V="1">
            <a:off x="8172400" y="4293096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98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33"/>
          <p:cNvGrpSpPr>
            <a:grpSpLocks/>
          </p:cNvGrpSpPr>
          <p:nvPr/>
        </p:nvGrpSpPr>
        <p:grpSpPr bwMode="auto">
          <a:xfrm>
            <a:off x="6161088" y="2795588"/>
            <a:ext cx="917575" cy="298450"/>
            <a:chOff x="897" y="868"/>
            <a:chExt cx="578" cy="188"/>
          </a:xfrm>
        </p:grpSpPr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897" y="868"/>
              <a:ext cx="578" cy="188"/>
            </a:xfrm>
            <a:prstGeom prst="roundRect">
              <a:avLst>
                <a:gd name="adj" fmla="val 52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9226" name="Group 35"/>
            <p:cNvGrpSpPr>
              <a:grpSpLocks/>
            </p:cNvGrpSpPr>
            <p:nvPr/>
          </p:nvGrpSpPr>
          <p:grpSpPr bwMode="auto">
            <a:xfrm>
              <a:off x="897" y="868"/>
              <a:ext cx="575" cy="186"/>
              <a:chOff x="897" y="868"/>
              <a:chExt cx="575" cy="186"/>
            </a:xfrm>
          </p:grpSpPr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897" y="868"/>
                <a:ext cx="575" cy="185"/>
              </a:xfrm>
              <a:prstGeom prst="roundRect">
                <a:avLst>
                  <a:gd name="adj" fmla="val 54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grpSp>
            <p:nvGrpSpPr>
              <p:cNvPr id="9228" name="Group 37"/>
              <p:cNvGrpSpPr>
                <a:grpSpLocks/>
              </p:cNvGrpSpPr>
              <p:nvPr/>
            </p:nvGrpSpPr>
            <p:grpSpPr bwMode="auto">
              <a:xfrm>
                <a:off x="897" y="868"/>
                <a:ext cx="573" cy="186"/>
                <a:chOff x="897" y="868"/>
                <a:chExt cx="573" cy="186"/>
              </a:xfrm>
            </p:grpSpPr>
            <p:sp>
              <p:nvSpPr>
                <p:cNvPr id="16" name="AutoShape 38"/>
                <p:cNvSpPr>
                  <a:spLocks noChangeArrowheads="1"/>
                </p:cNvSpPr>
                <p:nvPr/>
              </p:nvSpPr>
              <p:spPr bwMode="auto">
                <a:xfrm>
                  <a:off x="897" y="868"/>
                  <a:ext cx="573" cy="183"/>
                </a:xfrm>
                <a:prstGeom prst="roundRect">
                  <a:avLst>
                    <a:gd name="adj" fmla="val 5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230" name="Group 39"/>
                <p:cNvGrpSpPr>
                  <a:grpSpLocks/>
                </p:cNvGrpSpPr>
                <p:nvPr/>
              </p:nvGrpSpPr>
              <p:grpSpPr bwMode="auto">
                <a:xfrm>
                  <a:off x="897" y="868"/>
                  <a:ext cx="571" cy="186"/>
                  <a:chOff x="897" y="868"/>
                  <a:chExt cx="571" cy="186"/>
                </a:xfrm>
              </p:grpSpPr>
              <p:sp>
                <p:nvSpPr>
                  <p:cNvPr id="18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97" y="868"/>
                    <a:ext cx="571" cy="182"/>
                  </a:xfrm>
                  <a:prstGeom prst="roundRect">
                    <a:avLst>
                      <a:gd name="adj" fmla="val 54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9232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897" y="868"/>
                    <a:ext cx="570" cy="186"/>
                    <a:chOff x="897" y="868"/>
                    <a:chExt cx="570" cy="186"/>
                  </a:xfrm>
                </p:grpSpPr>
                <p:sp>
                  <p:nvSpPr>
                    <p:cNvPr id="20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7" y="868"/>
                      <a:ext cx="570" cy="182"/>
                    </a:xfrm>
                    <a:prstGeom prst="roundRect">
                      <a:avLst>
                        <a:gd name="adj" fmla="val 54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1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5" y="868"/>
                      <a:ext cx="115" cy="186"/>
                    </a:xfrm>
                    <a:prstGeom prst="roundRect">
                      <a:avLst>
                        <a:gd name="adj" fmla="val 54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 fontAlgn="auto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4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" y="332656"/>
            <a:ext cx="7364005" cy="439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" y="4725144"/>
            <a:ext cx="7372057" cy="17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705601" y="144016"/>
            <a:ext cx="2435315" cy="18448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1400" dirty="0"/>
              <a:t>El Perfil de egreso es</a:t>
            </a:r>
            <a:r>
              <a:rPr lang="es-SV" sz="1400" dirty="0" smtClean="0"/>
              <a:t>:</a:t>
            </a:r>
          </a:p>
          <a:p>
            <a:endParaRPr lang="es-SV" sz="1400" dirty="0"/>
          </a:p>
          <a:p>
            <a:pPr algn="just"/>
            <a:r>
              <a:rPr lang="es-SV" sz="1400" i="1" dirty="0"/>
              <a:t>Conjunto de rasgos: conocimientos, habilidades, actitudes y/o competencias que caracterizan al egresado al terminar el plan de estudios</a:t>
            </a:r>
            <a:r>
              <a:rPr lang="es-SV" sz="1400" i="1" dirty="0" smtClean="0"/>
              <a:t>.</a:t>
            </a:r>
            <a:endParaRPr lang="es-SV" sz="1400" i="1" dirty="0"/>
          </a:p>
        </p:txBody>
      </p:sp>
    </p:spTree>
    <p:extLst>
      <p:ext uri="{BB962C8B-B14F-4D97-AF65-F5344CB8AC3E}">
        <p14:creationId xmlns:p14="http://schemas.microsoft.com/office/powerpoint/2010/main" val="22135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652788"/>
            <a:ext cx="5940425" cy="12244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MALLA CURRICULAR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93981" y="1461490"/>
            <a:ext cx="4338228" cy="3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33375" indent="-333375" algn="just" fontAlgn="auto">
              <a:lnSpc>
                <a:spcPct val="93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FontTx/>
              <a:buBlip>
                <a:blip r:embed="rId2"/>
              </a:buBlip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Identificación de módulos a partir de las competencias</a:t>
            </a:r>
          </a:p>
          <a:p>
            <a:pPr marL="333375" indent="-333375" algn="just" fontAlgn="auto">
              <a:lnSpc>
                <a:spcPct val="93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FontTx/>
              <a:buBlip>
                <a:blip r:embed="rId2"/>
              </a:buBlip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Correspondencia entre módulos y elementos de competencia </a:t>
            </a:r>
          </a:p>
          <a:p>
            <a:pPr marL="333375" indent="-333375" algn="just" fontAlgn="auto">
              <a:lnSpc>
                <a:spcPct val="93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FontTx/>
              <a:buBlip>
                <a:blip r:embed="rId2"/>
              </a:buBlip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Traducción del perfil de competencias a malla 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curricular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38" y="1629718"/>
            <a:ext cx="42989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197768"/>
            <a:ext cx="3096344" cy="3087216"/>
          </a:xfrm>
          <a:prstGeom prst="roundRect">
            <a:avLst>
              <a:gd name="adj" fmla="val 125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SV" sz="2000" dirty="0"/>
              <a:t>La malla curricular se puede definir como:</a:t>
            </a:r>
          </a:p>
          <a:p>
            <a:pPr algn="just"/>
            <a:r>
              <a:rPr lang="es-SV" sz="2000" i="1" dirty="0"/>
              <a:t>Conjunto de materias o módulos agrupados por líneas de formación o áreas de estudio, en orden al perfil de egreso y distribuidas en el tiempo o duración del plan de estudios</a:t>
            </a:r>
            <a:r>
              <a:rPr lang="es-SV" sz="2000" i="1" dirty="0" smtClean="0"/>
              <a:t>.</a:t>
            </a:r>
            <a:endParaRPr lang="es-SV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503143" cy="639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4330"/>
            <a:ext cx="8100392" cy="662382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SV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</a:t>
            </a:r>
            <a:r>
              <a:rPr lang="es-SV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programas de </a:t>
            </a:r>
            <a:r>
              <a:rPr lang="es-SV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endParaRPr lang="es-SV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4680520" cy="33843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SV" sz="3600" dirty="0" smtClean="0"/>
              <a:t>Los </a:t>
            </a:r>
            <a:r>
              <a:rPr lang="es-SV" sz="3600" dirty="0"/>
              <a:t>programas de estudio son</a:t>
            </a:r>
            <a:r>
              <a:rPr lang="es-SV" sz="3600" dirty="0" smtClean="0"/>
              <a:t>:</a:t>
            </a:r>
          </a:p>
          <a:p>
            <a:pPr marL="0" indent="0" algn="just">
              <a:buNone/>
            </a:pPr>
            <a:endParaRPr lang="es-SV" sz="3600" dirty="0"/>
          </a:p>
          <a:p>
            <a:pPr algn="just"/>
            <a:r>
              <a:rPr lang="es-SV" sz="3600" i="1" dirty="0"/>
              <a:t>El instrumento mediante el cual se pone en práctica el plan de estudios. Representan concretamente todos los principios y objetivos planeados en el perfil de egreso.</a:t>
            </a:r>
          </a:p>
        </p:txBody>
      </p:sp>
      <p:pic>
        <p:nvPicPr>
          <p:cNvPr id="4" name="3 Imagen" descr="Nueva im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525283"/>
            <a:ext cx="3456384" cy="219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2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4995880"/>
              </p:ext>
            </p:extLst>
          </p:nvPr>
        </p:nvGraphicFramePr>
        <p:xfrm>
          <a:off x="4902582" y="1664816"/>
          <a:ext cx="414340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i="1" dirty="0" smtClean="0"/>
                        <a:t>No</a:t>
                      </a:r>
                      <a:endParaRPr lang="es-SV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i="1" dirty="0" smtClean="0"/>
                        <a:t>Elementos que conforman el Descriptor de Módulo</a:t>
                      </a:r>
                      <a:endParaRPr lang="es-SV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Aspectos Generales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Objetivo del Módulo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Situación problemática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Criterios de Evaluación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Criterios de Promoción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Competencias</a:t>
                      </a:r>
                      <a:r>
                        <a:rPr lang="es-SV" sz="1800" i="1" baseline="0" dirty="0" smtClean="0">
                          <a:solidFill>
                            <a:srgbClr val="000066"/>
                          </a:solidFill>
                        </a:rPr>
                        <a:t> esperadas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7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Sugerencias</a:t>
                      </a:r>
                      <a:r>
                        <a:rPr lang="es-SV" sz="1800" i="1" baseline="0" dirty="0" smtClean="0">
                          <a:solidFill>
                            <a:srgbClr val="000066"/>
                          </a:solidFill>
                        </a:rPr>
                        <a:t> Metodológicas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i="1" dirty="0" smtClean="0">
                          <a:solidFill>
                            <a:srgbClr val="000066"/>
                          </a:solidFill>
                        </a:rPr>
                        <a:t>8</a:t>
                      </a:r>
                      <a:endParaRPr lang="es-SV" sz="16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Recursos Didácticos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i="1" dirty="0" smtClean="0">
                          <a:solidFill>
                            <a:srgbClr val="000066"/>
                          </a:solidFill>
                        </a:rPr>
                        <a:t>9</a:t>
                      </a:r>
                      <a:endParaRPr lang="es-SV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800" i="1" dirty="0" smtClean="0">
                          <a:solidFill>
                            <a:srgbClr val="000066"/>
                          </a:solidFill>
                        </a:rPr>
                        <a:t>Fuentes informativas de apoyo</a:t>
                      </a:r>
                      <a:endParaRPr lang="es-SV" sz="1800" i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1259632" y="138374"/>
            <a:ext cx="5940425" cy="566534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Descriptores de módulos</a:t>
            </a:r>
            <a:endParaRPr lang="es-ES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Marcador de contenido" descr="Nueva imag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12721"/>
            <a:ext cx="4038600" cy="256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2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0"/>
            <a:ext cx="8262293" cy="69269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 del plan de estudio</a:t>
            </a:r>
            <a:endParaRPr lang="es-ES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395536" y="1916832"/>
            <a:ext cx="3456384" cy="33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33375" indent="-333375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Blip>
                <a:blip r:embed="rId3"/>
              </a:buBlip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SV" sz="2400" i="1" dirty="0" smtClean="0"/>
              <a:t>Preparación de los estudiantes</a:t>
            </a:r>
          </a:p>
          <a:p>
            <a:pPr marL="333375" indent="-333375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Blip>
                <a:blip r:embed="rId3"/>
              </a:buBlip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SV" sz="2400" i="1" dirty="0" smtClean="0"/>
              <a:t>Plan </a:t>
            </a:r>
            <a:r>
              <a:rPr lang="es-SV" sz="2400" i="1" dirty="0"/>
              <a:t>de implementación </a:t>
            </a:r>
            <a:r>
              <a:rPr lang="es-SV" sz="2400" i="1" dirty="0" smtClean="0"/>
              <a:t>diseñado </a:t>
            </a:r>
            <a:r>
              <a:rPr lang="es-SV" sz="2400" i="1" dirty="0"/>
              <a:t>con apoyo: técnico, </a:t>
            </a:r>
            <a:r>
              <a:rPr lang="es-SV" sz="2400" i="1" dirty="0" smtClean="0"/>
              <a:t>administrativo, </a:t>
            </a:r>
            <a:r>
              <a:rPr lang="es-SV" sz="2400" i="1" dirty="0"/>
              <a:t>legal y estratégico</a:t>
            </a:r>
            <a:r>
              <a:rPr lang="es-SV" sz="2400" i="1" dirty="0" smtClean="0"/>
              <a:t>.</a:t>
            </a:r>
          </a:p>
          <a:p>
            <a:pPr marL="333375" indent="-333375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Blip>
                <a:blip r:embed="rId3"/>
              </a:buBlip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SV" sz="2400" i="1" dirty="0" smtClean="0"/>
              <a:t>Planificación por módulo</a:t>
            </a:r>
            <a:endParaRPr lang="es-SV" sz="2400" i="1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587121"/>
              </p:ext>
            </p:extLst>
          </p:nvPr>
        </p:nvGraphicFramePr>
        <p:xfrm>
          <a:off x="3779912" y="834727"/>
          <a:ext cx="5257800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4" imgW="10207544" imgH="9026849" progId="">
                  <p:embed/>
                </p:oleObj>
              </mc:Choice>
              <mc:Fallback>
                <p:oleObj name="Visio" r:id="rId4" imgW="10207544" imgH="90268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834727"/>
                        <a:ext cx="5257800" cy="576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2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Educativa</a:t>
            </a:r>
            <a:endParaRPr lang="es-SV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3814" r="2544" b="7303"/>
          <a:stretch/>
        </p:blipFill>
        <p:spPr bwMode="auto">
          <a:xfrm>
            <a:off x="457200" y="1805804"/>
            <a:ext cx="8229600" cy="41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4"/>
          <p:cNvSpPr txBox="1">
            <a:spLocks noChangeArrowheads="1"/>
          </p:cNvSpPr>
          <p:nvPr/>
        </p:nvSpPr>
        <p:spPr bwMode="auto">
          <a:xfrm>
            <a:off x="179512" y="44624"/>
            <a:ext cx="8316416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Carga horaria de los antiguos planes de estudio</a:t>
            </a:r>
            <a:endParaRPr lang="en-GB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0"/>
          <a:stretch/>
        </p:blipFill>
        <p:spPr bwMode="auto">
          <a:xfrm>
            <a:off x="395536" y="827600"/>
            <a:ext cx="6721748" cy="50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47113"/>
              </p:ext>
            </p:extLst>
          </p:nvPr>
        </p:nvGraphicFramePr>
        <p:xfrm>
          <a:off x="928662" y="1357298"/>
          <a:ext cx="6406269" cy="4689772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0728"/>
                <a:gridCol w="1094720"/>
                <a:gridCol w="1086101"/>
                <a:gridCol w="1094720"/>
              </a:tblGrid>
              <a:tr h="4820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ASIGNATURAS o MÓDULOS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Año de Estudio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(horas clase por semana)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es-SV" sz="1600" i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Sem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1° año</a:t>
                      </a:r>
                      <a:endParaRPr lang="en-US" sz="2400" i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2° año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3°  año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100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COMPETENCIAS CLAVE (CON APLICACIÓN AL ÁREA TÉCNICA)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Lenguaje y Literatura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Matemáticas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Ciencias Naturales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Estudios Sociales y Cívica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Idioma Extranjero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Informática Educativa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i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Orientación para la Vida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COMPETENCIAS TÉCNICAS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Módulos  Técnicos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 smtClean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n-US" sz="160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 smtClean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9">
                <a:tc>
                  <a:txBody>
                    <a:bodyPr/>
                    <a:lstStyle/>
                    <a:p>
                      <a:pPr marL="731520" indent="-731520"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SV" sz="1600" b="1" i="1" kern="0">
                          <a:solidFill>
                            <a:srgbClr val="243F60"/>
                          </a:solidFill>
                          <a:latin typeface="+mn-lt"/>
                          <a:ea typeface="Calibri"/>
                        </a:rPr>
                        <a:t>TOTALES</a:t>
                      </a:r>
                      <a:endParaRPr lang="en-US" sz="1800" b="1" i="1" kern="50">
                        <a:solidFill>
                          <a:srgbClr val="243F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" algn="l"/>
                          <a:tab pos="355600" algn="ctr"/>
                        </a:tabLst>
                      </a:pPr>
                      <a:r>
                        <a:rPr lang="es-SV" sz="1600" i="1" dirty="0" smtClean="0"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 smtClean="0"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en-US" sz="2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54"/>
          <p:cNvSpPr txBox="1">
            <a:spLocks noChangeArrowheads="1"/>
          </p:cNvSpPr>
          <p:nvPr/>
        </p:nvSpPr>
        <p:spPr bwMode="auto">
          <a:xfrm>
            <a:off x="179512" y="107921"/>
            <a:ext cx="8316416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Carga horaria de los </a:t>
            </a:r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nuevos </a:t>
            </a:r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planes de estudio</a:t>
            </a:r>
            <a:endParaRPr lang="en-GB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4033"/>
          <a:stretch/>
        </p:blipFill>
        <p:spPr>
          <a:xfrm>
            <a:off x="0" y="8250"/>
            <a:ext cx="9159986" cy="6849750"/>
          </a:xfrm>
          <a:prstGeom prst="rect">
            <a:avLst/>
          </a:prstGeom>
        </p:spPr>
      </p:pic>
      <p:sp>
        <p:nvSpPr>
          <p:cNvPr id="3" name="TextBox 54"/>
          <p:cNvSpPr txBox="1">
            <a:spLocks noChangeArrowheads="1"/>
          </p:cNvSpPr>
          <p:nvPr/>
        </p:nvSpPr>
        <p:spPr bwMode="auto">
          <a:xfrm>
            <a:off x="5644127" y="-99392"/>
            <a:ext cx="4400481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Ambientes de Aprendizaje</a:t>
            </a:r>
            <a:endParaRPr lang="en-GB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 Título"/>
          <p:cNvSpPr txBox="1">
            <a:spLocks/>
          </p:cNvSpPr>
          <p:nvPr/>
        </p:nvSpPr>
        <p:spPr>
          <a:xfrm>
            <a:off x="1171888" y="44624"/>
            <a:ext cx="728667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Educación Técnica y Tecnológica</a:t>
            </a:r>
            <a:endParaRPr kumimoji="0" lang="es-SV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834910" y="698420"/>
            <a:ext cx="7553514" cy="7143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Comparación de Matrícula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Educación Media General</a:t>
            </a:r>
            <a:r>
              <a:rPr kumimoji="0" lang="es-E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Técnica</a:t>
            </a:r>
            <a:endParaRPr kumimoji="0" lang="es-E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ES" sz="2400" i="1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05893"/>
              </p:ext>
            </p:extLst>
          </p:nvPr>
        </p:nvGraphicFramePr>
        <p:xfrm>
          <a:off x="1907704" y="5445224"/>
          <a:ext cx="6096000" cy="125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762000"/>
                <a:gridCol w="762000"/>
                <a:gridCol w="762000"/>
                <a:gridCol w="762000"/>
                <a:gridCol w="762000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2008</a:t>
                      </a:r>
                      <a:endParaRPr lang="es-SV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es-SV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2010</a:t>
                      </a:r>
                      <a:endParaRPr lang="es-SV" sz="12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2011</a:t>
                      </a:r>
                      <a:endParaRPr lang="es-SV" sz="12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2012</a:t>
                      </a:r>
                      <a:endParaRPr lang="es-SV" sz="12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Total Bto. Técnico por año (final)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101243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98057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97591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102651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112253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Total Bto. General por año (inicial)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65435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63577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66907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72328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76887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Total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166678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161634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164498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174979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189140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Porcentaje Bto. Técnico por año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60.7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60.7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59.3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58.7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59.3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Porcentaje Bto. General por año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39.3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39.3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>
                          <a:effectLst/>
                          <a:latin typeface="+mn-lt"/>
                        </a:rPr>
                        <a:t>40.7</a:t>
                      </a:r>
                      <a:endParaRPr lang="es-SV" sz="1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41.3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i="1" u="none" strike="noStrike" dirty="0">
                          <a:effectLst/>
                          <a:latin typeface="+mn-lt"/>
                        </a:rPr>
                        <a:t>40.7</a:t>
                      </a:r>
                      <a:endParaRPr lang="es-SV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75235"/>
              </p:ext>
            </p:extLst>
          </p:nvPr>
        </p:nvGraphicFramePr>
        <p:xfrm>
          <a:off x="1474570" y="1556792"/>
          <a:ext cx="6681311" cy="370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04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SV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Módulos de </a:t>
            </a:r>
            <a:r>
              <a:rPr lang="es-SV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Emprendedurismo</a:t>
            </a:r>
            <a:endParaRPr lang="es-SV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3595464"/>
          <a:ext cx="8229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4752528"/>
                <a:gridCol w="173853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 dirty="0">
                          <a:latin typeface="+mj-lt"/>
                          <a:ea typeface="Calibri"/>
                        </a:rPr>
                        <a:t>Módulo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 dirty="0">
                          <a:latin typeface="+mj-lt"/>
                          <a:ea typeface="Calibri"/>
                        </a:rPr>
                        <a:t>Nombre del Módulo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Duración (horas)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Primer Año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 dirty="0" err="1">
                          <a:latin typeface="+mj-lt"/>
                          <a:ea typeface="Calibri"/>
                        </a:rPr>
                        <a:t>Emprendedurismo</a:t>
                      </a:r>
                      <a:r>
                        <a:rPr lang="es-SV" sz="1800" i="1" dirty="0">
                          <a:latin typeface="+mj-lt"/>
                          <a:ea typeface="Calibri"/>
                        </a:rPr>
                        <a:t> Colaborativo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i="1" dirty="0">
                          <a:latin typeface="+mj-lt"/>
                          <a:ea typeface="Calibri"/>
                        </a:rPr>
                        <a:t>72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Segundo Año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Diseño de Planes de Negocios en Asociatividad Cooperativa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i="1" dirty="0">
                          <a:latin typeface="+mj-lt"/>
                          <a:ea typeface="Calibri"/>
                        </a:rPr>
                        <a:t>72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Tercer Año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Puesta en  Marcha de la Microempresa en Asociatividad Cooperativa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i="1" dirty="0">
                          <a:latin typeface="+mj-lt"/>
                          <a:ea typeface="Calibri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i="1">
                          <a:latin typeface="+mj-lt"/>
                          <a:ea typeface="Calibri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i="1" dirty="0">
                          <a:latin typeface="+mj-lt"/>
                          <a:ea typeface="Calibri"/>
                        </a:rPr>
                        <a:t>234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196752"/>
            <a:ext cx="836327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Generar oportunidades de empleo y auto empleo a la población de Bachilleres técnicos vocacionales y Técnico de Educación Superior, por medio de la </a:t>
            </a:r>
            <a:r>
              <a:rPr kumimoji="0" lang="es-SV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asociatividad</a:t>
            </a:r>
            <a:r>
              <a:rPr kumimoji="0" lang="es-SV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cooperativa y la práctica de valores cooperativos, que les permita la inserción en el mundo productivo, la inclusión social y el desarrollo personal, familiar  y de sus comunidades.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SV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2632"/>
          <a:stretch>
            <a:fillRect/>
          </a:stretch>
        </p:blipFill>
        <p:spPr>
          <a:xfrm>
            <a:off x="395536" y="764704"/>
            <a:ext cx="7883990" cy="5616624"/>
          </a:xfrm>
          <a:prstGeom prst="rect">
            <a:avLst/>
          </a:prstGeom>
        </p:spPr>
      </p:pic>
      <p:pic>
        <p:nvPicPr>
          <p:cNvPr id="3" name="10 Imagen" descr="logoEF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7856"/>
            <a:ext cx="1656184" cy="16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4"/>
          <p:cNvSpPr txBox="1">
            <a:spLocks noChangeArrowheads="1"/>
          </p:cNvSpPr>
          <p:nvPr/>
        </p:nvSpPr>
        <p:spPr bwMode="auto">
          <a:xfrm>
            <a:off x="179512" y="44624"/>
            <a:ext cx="8316416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 reto de los Ministerios de Educación y Ministerio de Hacienda</a:t>
            </a:r>
            <a:endParaRPr lang="en-GB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54"/>
          <p:cNvSpPr txBox="1">
            <a:spLocks noChangeArrowheads="1"/>
          </p:cNvSpPr>
          <p:nvPr/>
        </p:nvSpPr>
        <p:spPr bwMode="auto">
          <a:xfrm>
            <a:off x="3707904" y="5796553"/>
            <a:ext cx="4788024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Trabajo en Equipo</a:t>
            </a:r>
            <a:endParaRPr lang="en-GB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inserción de la Educación Fiscal en el sistema educativo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Autofit/>
          </a:bodyPr>
          <a:lstStyle/>
          <a:p>
            <a:r>
              <a:rPr lang="es-ES" sz="2400" i="1" dirty="0"/>
              <a:t>Diplomado en Educación Fiscal.</a:t>
            </a:r>
          </a:p>
          <a:p>
            <a:pPr lvl="1"/>
            <a:r>
              <a:rPr lang="es-ES" sz="2000" i="1" dirty="0" smtClean="0"/>
              <a:t>Pertinencia </a:t>
            </a:r>
            <a:r>
              <a:rPr lang="es-ES" sz="2000" i="1" dirty="0"/>
              <a:t>a través de la consulta con el sector</a:t>
            </a:r>
            <a:r>
              <a:rPr lang="es-ES" sz="2000" i="1" dirty="0" smtClean="0"/>
              <a:t>.</a:t>
            </a:r>
            <a:endParaRPr lang="es-ES" sz="2000" i="1" dirty="0"/>
          </a:p>
          <a:p>
            <a:pPr lvl="1"/>
            <a:r>
              <a:rPr lang="es-ES" sz="2000" i="1" dirty="0"/>
              <a:t>Diversificación de los aspirantes al diplomado.</a:t>
            </a:r>
          </a:p>
          <a:p>
            <a:pPr lvl="2"/>
            <a:r>
              <a:rPr lang="es-ES" sz="1600" i="1" dirty="0"/>
              <a:t>Docentes.</a:t>
            </a:r>
          </a:p>
          <a:p>
            <a:pPr lvl="2"/>
            <a:r>
              <a:rPr lang="es-ES" sz="1600" i="1" dirty="0"/>
              <a:t>Estudiantes.</a:t>
            </a:r>
          </a:p>
          <a:p>
            <a:pPr lvl="1"/>
            <a:r>
              <a:rPr lang="es-ES" sz="2000" i="1" dirty="0"/>
              <a:t>Incorporación de elementos que garanticen la calidad del sistema educativo en las modalidades que se administra el diplomado. </a:t>
            </a:r>
          </a:p>
          <a:p>
            <a:pPr lvl="2"/>
            <a:r>
              <a:rPr lang="es-ES" sz="1600" i="1" dirty="0"/>
              <a:t>Fortalecer al personal técnico en el manejo de la plataforma virtual, a fin de contar con </a:t>
            </a:r>
            <a:r>
              <a:rPr lang="es-ES" sz="1600" i="1" dirty="0" smtClean="0"/>
              <a:t>mayor cantidad de </a:t>
            </a:r>
            <a:r>
              <a:rPr lang="es-ES" sz="1600" i="1" dirty="0"/>
              <a:t>miembros que puedan dar sostenimiento al programa.</a:t>
            </a:r>
          </a:p>
          <a:p>
            <a:pPr lvl="2"/>
            <a:r>
              <a:rPr lang="es-ES" sz="1600" i="1" dirty="0"/>
              <a:t>Ampliar la cantidad de participantes de parte de administradores de MINED en el diplomado</a:t>
            </a:r>
            <a:r>
              <a:rPr lang="es-ES" sz="1600" i="1" dirty="0" smtClean="0"/>
              <a:t>.</a:t>
            </a:r>
          </a:p>
          <a:p>
            <a:pPr lvl="1"/>
            <a:r>
              <a:rPr lang="es-ES" sz="2000" i="1" dirty="0"/>
              <a:t>Acciones de Convocatoria y Difusión.</a:t>
            </a:r>
          </a:p>
          <a:p>
            <a:pPr lvl="2"/>
            <a:r>
              <a:rPr lang="es-ES" sz="1800" i="1" dirty="0"/>
              <a:t>Ampliar los mecanismos de difusión. </a:t>
            </a:r>
          </a:p>
        </p:txBody>
      </p:sp>
    </p:spTree>
    <p:extLst>
      <p:ext uri="{BB962C8B-B14F-4D97-AF65-F5344CB8AC3E}">
        <p14:creationId xmlns:p14="http://schemas.microsoft.com/office/powerpoint/2010/main" val="31967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fis.mh.gob.sv/uploads/noticias/foto_15_20_28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644007" cy="580526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Logros</a:t>
            </a:r>
            <a:endParaRPr lang="es-SV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4499992" cy="5688632"/>
          </a:xfrm>
        </p:spPr>
        <p:txBody>
          <a:bodyPr>
            <a:normAutofit/>
          </a:bodyPr>
          <a:lstStyle/>
          <a:p>
            <a:r>
              <a:rPr lang="es-ES" sz="2800" i="1" dirty="0" smtClean="0"/>
              <a:t>Celebración de la semana de la cultura fiscal.</a:t>
            </a:r>
          </a:p>
          <a:p>
            <a:pPr lvl="1"/>
            <a:r>
              <a:rPr lang="es-SV" sz="2400" i="1" dirty="0" smtClean="0"/>
              <a:t>Docentes motivados con la incorporación de metodologías activas.</a:t>
            </a:r>
          </a:p>
          <a:p>
            <a:pPr lvl="1"/>
            <a:r>
              <a:rPr lang="es-SV" sz="2400" i="1" dirty="0" smtClean="0"/>
              <a:t>Estudiantes motivados, pues encuentran significancia en su proceso formativo.</a:t>
            </a:r>
          </a:p>
          <a:p>
            <a:pPr lvl="1"/>
            <a:r>
              <a:rPr lang="es-ES" sz="2400" i="1" dirty="0" smtClean="0"/>
              <a:t>Vinculación de la comunidad en la concientización de creación de un nuevo pacto fiscal a través de la recaudación.</a:t>
            </a:r>
          </a:p>
          <a:p>
            <a:pPr lvl="1"/>
            <a:r>
              <a:rPr lang="es-ES" sz="2400" i="1" dirty="0"/>
              <a:t>Exigir factura</a:t>
            </a:r>
            <a:endParaRPr lang="es-SV" sz="2400" i="1" dirty="0"/>
          </a:p>
        </p:txBody>
      </p:sp>
      <p:sp>
        <p:nvSpPr>
          <p:cNvPr id="4098" name="AutoShape 2" descr="data:image/jpeg;base64,/9j/4AAQSkZJRgABAQAAAQABAAD/2wCEAAkGBxQTEhUUEhQUFhUVGBQWGBcUFxcVGBUYFxgWFxUVFRcYHCggGhwlHBQUIjEiJSkrLi4uFx8zODMsNygtLisBCgoKDg0OGxAQGywgICQsLCwsLCwsLCwsLCwsLCwsLCwsLCwsLCwsLCwsLCwsLCwsLCwsLCwsLCwsLCwsLCwsLP/AABEIAMIBAwMBIgACEQEDEQH/xAAcAAABBQEBAQAAAAAAAAAAAAAFAgMEBgcAAQj/xABFEAACAQIEAgcFBAgFAwQDAAABAhEAAwQSITEFQQYiUWFxgZETMqGxwQcUI9FCUmJykqLh8CRTgrLxFjM0FSVz0mODwv/EABkBAAMBAQEAAAAAAAAAAAAAAAECAwQABf/EACgRAAICAgIBBAIBBQAAAAAAAAABAhEDIRIxQQQTIlEyYRQFQnGR8P/aAAwDAQACEQMRAD8ACcT6OPbAcSyxMgdZO0EDcVV24XDqZ6rHfl5GtsS1QPjPRlbktahXO6n3H/I949KZpMUoLYPmnVYE6cjrqpoYqTJWQQB8WeQaP4zAvYciDpupGv8AXxoOiEjMu4VPjmMHyIpUnTsF7JfCrhCyRCzH7v8ASZozwgdQ/v3f97VB4QwKwREyYPPtjtEzRPglv8OOxrg9HYUtDWT0WpCJXltKk20oBHcAn4i+NN4les3ifnU3hyfiL4/SomI99v3m+ZpZLQYjFy8i6FTsNZrwYhP1T61GxvvHy+QppWqZZIIi4n7VOKU7T6VARqdWjZ1Ik3L1pYBeCTAEEyfKnrYUjRvgRQpMJN4OxkKpgd5/oPjU9a5s6iULY/WFKFnvHrTAFOoK6wUOiwaGdJsQbOFu3AYIUhTv1jouniRRCaq3T24XwrBQSAyEneADqaZK2BrRl9ehZp1LdOFKuyQ0BG9TcJhGf3Y3jUgfOm2wrxOUx2xRjhuEItq22sGRuO2g5UtFMcOTpmhfYnilF65YugZiMyzyZCQwA7SD/LW0isA4NhXs37OJt9YqVJHLTTx1FbnheJ2ngLcQswkLmGaP3d6Fpiyi4uibXV1dRFOoN0sP+Fuf6fmKM0A6at/hj3sv1ors4zS9NRHWptwVHuCgxiKUrqdiuoHF0VacVa9VaWoqpIGcY4YlxDmExEEe8NeRrOeK8DuIzMskdXWNOYIbkNa1i/alSPD51Hw2AgtMEER2yNZn1oUcZhw2xmtjMCpkx2gzuPjRTgqfh/6rnn12o5xno/ll7PiUO3lUHg2GItgHQy3+4/nScdHWSbdupKpS0t06qV1BHeGp+Ivj9KHXvebxPzNF+GL+Kvj9KpGI6YWFuOGz6O4PVnZiPpStN9BToMXUkmATt8qR7M9h9K4KY0POZ7jqPnXZX/WqNFk9C1T+4pYWm1V/1j608uftrqCeqg7KWqDsrxWenA55/Suo48CV6RSbuJy8vhSsH7S4YUD00HiaKicQsQWJidKI4PgZuIfaDLbYQZ3YHkBUnhWAz4oW5BidRtoJmtCwfDkSD7zdrax4dlUURXIwXpX0PfBkME/BuHqE7jnDDlVfS1bDaxPyr6Z4xwi1ibfs7y5lkHcggjmCNaw3p/0STC4gJZLFHQPqdZ1BE89RPnTuKY0J3oF4e6GGg0qVh1A0jTsoRhnKHKdIqVcxQA0NZ3GmXsO4TiITSrh9ntks9zEt2ZF7hu30FZLaxBZ8o1JIA8TW28Gteww6WxvGp7+Z9atjhvZnzTVaLjh8SGAgiez4U9VMs4zK2YbjQVYMFxGQM2vfVXH6IKX2FKrvTk/4cd7j5NVhUzVY6fPFlB+39DSrsZGfuKaYU47UigEby11Liurji6AUta9UUsLVSZwFKivFWnIoAshYxJBHjQZcPHqfiSaP36HOlKwkQW6UFp4rXkUDh3hi/ir4n4A1gnE/+9dj/MufFjW/8NH4i/6v9prAMVrdbvc/7qrjBI1bEyqGN5jt2FQxirnd6UZxdrrR2u/w/wCabGGHf6VkkvkXiD1xT88voaeXFt2Cpq4b+4pX3fw9P6UKGIZxkCSNqAYLpg1y5C4djb/XBk9mYgDQVYsbgvaW3UGBEFojKG0mTVd6D4Qe2yhiFWAxBGWAwBmdhE1wVGy0YSwbty2hWM52nWN60Th/AkQDMAY/RHu+fbVP4RkbiWdDob11QAOqERcqsrbHNBPdRjj/AA6619nTGGyDl6kXIEDtVwNdeXOrRhuiEp0rO4Wv/ud3uD/AKBVxFZ90LxCnGOvtluuqOCwMltVGbcnlVl6RjEnJ92uInvZg5idojqN30UtnOSSsOGs0+0bCi7iACSMqrBHfM0RGK4oHyZ7BOQsCIKnUCC2QQdTp2UE4y983T95y+0hRCHSNxt3EUXFo6E7eirYzoZcOHu4hLgIS4FKto2Ugaz2glRHZVau4J1MEbc60/GX8uBCf5l4k+CKPqR6UAPDC6MY5ad5rlG0O8jA/A+Ffd2+9XYYW+sF27YJJ7K0jhvE0voHSYI2O69xrOOleK61vC2tcxBeOYGy+G9Wrh+CNoAg8tQOfdT1RJ7DSXNZqXaxJG3xoVZPbvUlWogLbgOJRo23yoR9oN8ZLQ7Sx+AH1pdkSPEfMUJ6V3gcLbdj1kYJP72keqj1ocfJ0XTKy7V6KhW781KSpWVF11eEV1ccXhaUKbU0oNVSTFrT4FR1apINEBHvih7ipfEcSttGdyAqAlieQG5rHuM/ahdZyMMiqk6M4LMw7SJgfGklphRqTVT+l/TRMKTatqLl6NRMKk7Zj291VrD/aXfyOLltCxUhWWVhuRI1kVSLt0sSzEszGSTuSd6VjJFhu9O8cWzC9k7AiqBrpzBPOh2GdnIYW3aCCSgJ2MnuqMjJbgsA76EKZypBIIuD9IwBpPPWlnEPcXKzEgRA2AjSAo0GlBS49DcbNmwHEreKZLlrYtdkHRlPV6rDkaLC2oYLKgnYaAmOwc6wzgHFnwl5biyIOo2DDmDWoYvhdvG4uzjLTBbaC2wgdYkNmyn4g+FK1fQyfEty2ABOldjMEVtNcYQo0UHQsToPjFD+ALihxW4l+4Bhyma0sgTqAmVoknR5Hw50W+0fiORcPbAlrlzQc+qI+bCgotdh5Sfgz/wC0e464TMrwG9mCBpuSNQN9J37azPheLa1cDqdR6HtB7Qa0X7QsFeFu7h4ko6s0bZQMwieyazHD7iqUhHZ9NdFkTEfd8QqqjKstlUDOGWAfI/Ost+1/irHiNxEOQIqKcpIzkqCS2uu4HlV2+yXjS3LaodGRMp78ugPp86z77TeHucXdxUq1q85yFWBMJFuSOwlDB5jWm8i0DeAYprTC+ph7TKwO2h3HnHxNfQhtWMclu8ly5kIOU23ZBvrI7ZHOse6E9DXxFvNeUpauGM3aACQw8+fdWw9E+jy4Kz7JXLCSwnlO4FButnSVqhhujKzIxGJ8M6kehWqd0jsezvsmZmylQWaJPVU/ogDTbblWj45H3SDG6nc+BrOOPENffQ7g67zA+Rrvc5CY4VLoax6ThbPe9706lQsdiCLSqhjkY300j60XxK/4ex/+0+rx/wDzQi6QiXHb9AM3oJFMukPLsq/RnD+1xdy6drfUXx2+h9avOJuQCewfUUD6I8PNqwob326zeJ1g/D0oxiB1W7xFEA7Zu08b4HOhdi4TUi2J1rmcW7hzhgPAVRvtRxWTBBJgtdBH+gE/MrVw4WdD3EfOhvSjgNvFNYzyVU3XgaAlsvyimXQF2Z9wS4SoJ3o8lNcV4SMO4ySVPbyNPINKztU6Ko9rq8NeVwSrf9RXv825/GaSekN7/Mf+N/zoKaTJr2vbj9GDYaXpPfB/7j/xv/8Aan/+qMRyuvH7zfnVYub06H2owhFvoErJvSLpJiLlpka6xVoBBJ1E7VUUolxUyp8qHWbdef6uKU9GjD+Iq+9NF6Xc1ry3azac6yluzy0CT2k1aeE8KgZm9OymujnDhGY6ty7qn461cUwyuRyKTHwOlZsk70jVix1tky/wlbixAFWT7NFIttbZh+HcZd+w6Hw/Kqvg+G3yhyksxiFzAGOep51GxGBfD3mWJZcrtl1AzKHYfurJEnspsLa2Lnpl86T4y597aGEWXIQjmnVI19daj38dcxGKzsxb2HtMs8sktP8AFHoK7o3aF++wJAQWWfrjRSVIBMdhFGeiHAQcO1xpF257Q5SNgdsx5akn0rTjabSYc+RPGlHwgX0r46oxBVgWZ0ST2ygBPZvWR4hcruCIKsRHZBrQ/tEw7JiB1CBlSG1hiBDQfGNO4VW+OcIa4ov2wSWVcygSSYEkRzrpP5tLogorgn5LN9m+DuBWuiQrdVR+sNM8jmJyjyo90/4E+It2/u65mJBCjmD8BE1XugfFcRZypcByKshLix1dwROo51oPR/GF2BykAdaBrpNGMk3xA4tbCnRbDHDWbVkyCiqp5SY1PrPpRzE40omYiSDE9x2J7vyoet1WZSDrPhQDinG7ha/YC5TJGupIWDHmAfWl9RSgJGLl0WNOLkg5ohpCgRrpuSTWS8c46bd+6mUHKxWZ7KuXDcNdRvasMyR7xUkCdgAxrLOkN8NibxGo9pcg9okwah6JSlakC2XrBcR9thbJy5cocbzP4rmfjQHjOPZcQtnSHUE90Ek+sRRLo6v+Et+DH+ZqA37bXOIuIlbdtdeyRoP5m9K2ySWhU72WXCHQGpV5uqfA1Fw+iil3W6pFKMeWk2FTEqOgipNnceIoMIdwA6rd5AFMdIuKGwbeUAgAyOZ1AAHfUzBW4TXt+hqNxOyDdVjqQsDukkk+O1Fp8dHQavZWuluPXIrt1RKnXSJ+VCLPGbEf91P4hTP2oYgC2q82YfDWs/sGm9u+2c5UaP8A+r2f8xP4hXVnhFdR9hfYOZMDV5m1pkmm84Haa9NmUXf3rgp0qP8AeJOmn99tE+G6HNz5VOORK2M42SrfRd7gnPlPYRIoDxvCtZPs2ENue8ciO41eE4sLdss3ITWe8Vx7XbhdzJPw7BXnZ/lKzRjdKiIhp/DXgpMifp3ilpgT7PP369w7SKilKg/odaLJwi/Gxqw28cYjeqTw9ytHLNwuND8YrJOOzfilaD3C8eyNLLosSxIiCQNBM86K3bTNibrBepdsqgeV3bKCQGPJVJ8xQTgqKbnsnhiQGAJmWltJO0AE+dFeOcMbqgOII03OUjca+Pz2rRjhSIZW5SpBexeVXykBHbqmOag6AkbjarRhLpAEA7ctqzWzgroGdroOUGAd9NdxVw6G9IFuoVzQy7zyPPQ1a6J5MMkjun1oXMCz/qOgXu16xnvmh/RZrKBDddVgDQ8yANgNTVi6beyPDLwQglcrxsSVZWPqAR6Vigxpa5n2Omk7QAPpQk6kmLH8K/Zo/Hkz4m7csmUdVCkgjKVWCIOvLTxqydEsKwGaY05GPmIqkYLiqlUzHKCmckwBAIXXzNXTo1x7DgAe2t94k/lTY0rsWUnSRcMLbzHU6jkwUT4Eb1ROJcHxC3HvNLszkQJZgCCNwIAAgb1cbfSDCgx7dD3asR6CpmPd7llmwrdY6rECSIOmYc++kzJS0dim4si9HcKv3W3bulmI1hs3V16o8hGlYP0khsXiCsQbt09mmdo05VrXE+lWIw9tWxFtrbbQQOse7K+vKsmxTF2ZzuxLeZM/WlWRYlSKRxvI7ZaOiLk4bXkWA8BpTuBL9fOwIkhSFCmATIOpnXn4VG6JN/hyP22+lK9mV32JJIHeZqkW2rJTVNofa8Kj8SxmRCRrGsdtP/dJEo+lA+kDlEykglvgKZ9ASt0IbpW42tr5k/lXtjpbfZgFS3Mjk351Xoot0Ywma8s7DU+VZHkkbPailZq3DL9w2h7TJmMSFnQx307i/ePdp6CmOFrJA7aDHphhZYO7IwJHWRoPmAa2J6Rj8mb/AGi4wvigvJFEeJ3+QoBZNI4jifaXrjySGdiD3SY+EV7aarISRIzd1dTeavaYAu41Rb76U65qHizpWrLKoslFbPMO2oo7aeBp3UBwSknuorrGn9kVhhLRdoncbv8A4DAcyv0+tRuiPRdsY2ZpWyp1bmx/VX6mkXUa8otr7zsgHiTFa1wfArYtJaQdVAB4nmfMyfOllG3Zy0Dm6J2QmVFy6RI+o51nXSPo89hz1YG+mx8K2pDSeJ8Ot37TKwE8jzB5EVKUb6GTMXweD/B9oBIj0PKar3tnDHrMDOsEj5VqOHwhQMpSCpKuI6rA8/A1X+lvRtVtjE29BmVbi+Oisp+BH5VGKabKudpIA4Djd3DtmtFZI1LKr/Ftasf/AFc2Ksm3cRVuqysGSQCIIJGsqZK+TGq3ieEncTGneKldGeHE4pFaMpmTyjSZ7KdNdC7D3G8e2HtW/Z3CXaWLECQswoAMzJDansFQeH9KHtqAip+0WXMSe2Z8fWrJhOjqYrDe2cEkovswZJyr1p8W1gcgRzJpjBdG8JEuLh2jI+Uc/wClPFWWhCc9pg1ekF99QwSZELpv3kmoF7AFUzzE9pH07as9vo1hgAJYb/pTPqdPKnE6LYPmWM/tU7g2O8GV9gE4e57C03s3j2ba5TGX2gYGeyADUno4Jdu5av1rFWURQGUKqxA0AAH9KrWMxGGRy+HRgz+8ICpOuq8x6VHJBRXYssEl4I/CL04i8p5BCvgJB/3LV3Xp2uGsm2i+0uaQdkXTXMdyQeQ9RWeEhWZ9iwgwTtpp8BXmBw13EPksW2djyHIdrHkPGs/ufR0cVbkP8Y4rcxFw3bzl2PbsB2KNgO6hTXC2ijz5CtI4V9n1u0puY5jcYAkWrc5AY0zNu2vgPGs1fHQxWMp2jaPKqQwtu5BlmSVItXBMM1q2FkGesewSAani2WIgzEz/AEpOIBCKQAZC7mI01M1XuJ8ZjKLZIZZ6wOg8DzrTJLHpmWKeR6CXFuIrZ0X3zy/pVSxGIZyWYyTTV66SSSZJ5mmi01knkcjbjxKH+R0XKtnRdAJPaYqucOwBcgnb4mrtwzDhFGkV0IO7J5ciqkXjoxYzNP6orGukxClx2k1tnRbEoLTEsBrGunLSsG6XX5LR+t661pl0kZYdsq4EE+dPLTNsU8tXj0KxyuryvaYUW1Q8XtUpjUTEmr5n8WJHsk8Nfqx2EipoYeR/v1oZww7jwNFbFprnuAlhuACZ8qw43VmiS6DnQnCziSx1CKWHidB9a0a01Z/0P6i3DrMgR2aH86vWGcQKpLon5CKGvWeIPr8j8KQlJv8AumpjE63YR16wHZVJ+1bBezwn4eiG5bZh6rp/qZKs+Dxek8p3OgHhO5rulHD/AL1hWtqQdG8+qYHrlPlXPaORkHCsQQi8+XnRbh9zLfQqurSpH70L9Zqu8Gv9UqRpI8qM8NxWW9bMTBkeUEeOsVm5fI0cLjaNDF2Wca9UgDwjSO7ceVRkx62WC3LSZSeq4WYn9F17O8VXuGcayIrNJGVVPdElT8SPSp9zjlh9Pf56bg+VaIvyjVjhygafgOHWiOtZtqf3F1+FS24NYj/s29exQPiNayPFdM7B0drpj/8AI527OVD8D01uz1FEZtFZmMLOwM7xzqzaM08codyLh09wLWRktKSrdaOZUcp567+A7azf2rBzJmOUfpc4/vetFxuOvXkANtzsROu41BkeVDLfDbaMbl0Mp3/EEAHt13rD6hO77RoUnCPydlWw2Fu3GAKuoOvWESJiQDvW2dC+ja4e2jBtxMAR7wE5jzNZ7e6UW0UplF4a5TMZDyKtG3dTlr7SMUqBEWyIEA5WYj+aPhSQcVtiSUpo2O9aEHSay/pfxPhyEj2SX7o3AAgH9p408tap3FOlWLvArdvuVO6ghVI7CFigQM7b7AfICmllT6DDFXYS41x67fMNlROSJIXznc+NBXu0nFOQxRgQyzIYEERuCDzofdcmhUpbkBzjBUh+9ilE93ZTeG4wFMm3m/1R9KiC0KWuDHfTqMUQlkkwunS119y0g8ST+VdjOkeKcgZwgIB6gjfvMmhlvBKTEmrFwrhltnGZS2w1mNO4UznRMf4HxC7LJcd2BQEE7AiZBPmKB9JLkmByq5dIMQMPZQKnvaQNIgeFUfHnN1u2ujbdh6QMtinlFciU8LdakSYiK6nMldTgGyai4japBNMXhpVsvQkeyT0ewLXHgaDmfnWn8MwSWgAg8TzPjVP4EoRBHavyq5YS9IFeVKVs1VWgRgbRR8QI0F0ifHUfAioy8WtA5TacxoTpy8daLhoxF5QYzLbfUdUyCpn+Gqm3vt+823iabLkaimjsWNSk0yyYTjNgHe5bPbDD47fCjlriWa31LqurdWeYnvH1FUtKKcEtQ8oIPMgA/A1HHmblRbJgUY2i3WmAjY9m5j12qdYxEehoEcSw3P8AIFqDxTixSy7DuWewtp+darpGdRM9wRi8yzo7nUDtJI+dHlwiW+sJnffn3Cg4xVtCCdwSe/WmcZx5m0UeZrK1KT0aouMFsOfeiBCoZ8NPyrxeJXEU5yo7AdSR3U1w2+720ZZGhzZgDrpsTyNJtYeGbPladRqQAZ2rq3Rogk42gBj7gNxyq5UJOUHkKP8AQ7gty66tEprOu0aifn3xUvG8Ms3QvtTdtuJllAdN9NNxU7o9fw9ksto3MzgKQZjQ6sm+u+hM1ZTS0efPTdFp/wDSWQMWuTIMZs0DeCCu3nVT4tcKkJevNdyg9RGPUOkasI7dhNXjhnEerlvddCNLg5fvjcHv+VCuN8AtEk9U5iDnG/j2U88Vq4i483F1IpFsA7ADxJ08jXo02Pwo7iOjiEghyIiYkye3XnTPEUt2U9xmflmBI8+UeNZnjfk0/wAmJCwPD3vuEtKWYmNNh3k8hWrdFeiVrCAM3Xvnd9IXuQHYd+5qi9CuOhMUntjllWUKq82iCQu21ac3Eratla4oPYWUHz1qmLGnsSWVyMA6Ut/jsR/898fztQltTFTelbH75fJ/zrpnkeuxkd1Q7ba00u2SscVYFclKFctIcP4a5B1o5wS5Lz3H4UAtLqKsfRxQXbu0/OgwB7jl0jDFiAdwBvvlGvZvVAuidK0XpA6rw+7qMxawkcwCWcn+QVm73K141UEAZVacK03OtKD1VCsVFe1011GwUQgJpFwTpTx7tvnTb1efRNdlgwfVBXw+FWLht/Sq3YbXx+o/pRLh+Ijfx/OvG8tGp/ZZLlkN1h78AeIE6fzVSLsi7cB5O3zNXLh1z2iZoIBmJ5gHQx2Hvqn49YxF0ftE+uv1psq+KHwP5j9s0f4HaDTq/ggqvJtRXhnE3tggQR2Gs+JpStmrNFyjSDtzDAmANT+u0nyUH50N6fqLWBCiRNxNvMkseW30qXh+kMboI/YhfpQvpTi/vdtbYlFDBjzmAQB6mfKtfuwS7Mnsz+jOJqTgrOdwOXPwo3b4BbG+Y+cfKn7OCVJyiKlLPGqRSPp5XsnYa5pG0DSi1vCJbTM6gmNSwJ37hyqt3r+Ud9HbHEmyKHUaCM2+YftL4dlLijey8oykqgJtKXBazcAAOy25nxWZjvpi7g1dZj8QESE6oM88pMrHjTmHuW7b57aspPvKBKkTyO9N8axztHs0yxuxMEnuAqvBEY+nyPtEVMYbJzJdvKRoSCGg9hGhPmKLWOlKZIdmZjJOVQgjuy7d9VK7h7zGWck9tJODuEyVDfCnjcQv0eT6L0nSK2wEZxylY07JkiKjcb4irKPZlnYiIAiO87x61XOGTbnOmhj9oAiTMCCN9xrVl4fxIxqFurzEhmHbBifUedFwUtsyZozg9xohdHUe05uspL8iYKjt0ipxBJM6k668ye2itrG4ZxCuFP6rCCPI0s4ZSJDKfMD50/EzuTYCTCgiCAe2RuaZxmCi1ciE6pg9lWFbIH12+Yqr9KuOIA1lA2bYsIUAHkDuaFHJNvRVENOg1HtU+tRNQ7aq1dF8PCk82MeXOq5hF10q9cDt5skDsP1pDgS2CzX8SX1RxlG+6EAT3iDHjVW4lgjbY7xWs2+G/hhOYJJJG8mh2K4CGkNr5fKrc6LLEmZRNLWrxjugxOtsx5UDxfRXE29fZlh2pr8N6eOZeSU8TWzzh/Ds9sNrrPzIrqtnAOGsMPblGmDuDzJNe1oM3MzUUi7XTSbtWk9HIKYB5VfAfAkU5dvgMFOxBJ8tQKhcNfqeB+BrxHl8593NHp/QGvMr5s038TR8EmVQBtAjmD31UuPJlxDSIzAH6H5VYOFOrrNt5XsB0HlMioPSDhWeDJBGxEn50+SNxoTHLjKwMrRzp1cRTAwqD37wHpTTpY/zmPgv9KyvAzYvURCAxgFN3OJDlQbE3V2QGP1nI+AFIS7oCN53oe19nPP9Bg4xm2FD8RxG4s9QiOZ/pSxfMT61HuYjsNPGCQkssme8IHt7yhzIOYmOwA1ZFxcDUCFMazy7CKreDxoDhhCk9UsANAdzVnC5RG8yT3z/AM1eLo7HmcHaPBxBTsPnShiC36J9KbFkDbTw0p+xYzmGJgd/wpudeDWvXtdxF4cF9kPkPqRUv/065+qP5fzrx8eUGVAB5TSBjGO9xvKK7m/Asv6hkfS0e3MJdXZD/EooffwN4mQmvbmP0oxhbik9d2I7miofSFGtKLlpwVBgoZmNw8zJHIxEUW5EZesyT0yAbGJ52w3kG+etKw3Db91vwbcHaLakAd08vOrHgAl2z7SzdPtgBCW1Zhn3yNJbed5EUa4Dx0ZGLqQ4Y5lUalx7xA8FJ/0mk+XRJTS/tX+jNuOPdwlw2XH4gCmZJjMARHbv6zVcBJJLakkz86vf2wWf8Raufr2h55WP0IqjYVC5CqCWJAAAkknQAAbmuloWUnIcFOrTuDtBgZE6gDedmOnKdBvTgwm2s6ToJ5D3ddd+7apckUWCbipIkYHY1oHRpSCkDefh/wAVR8BY015xy8T61dej9+FXbQnUmBsT60vJWFemn2We9cfkPhXWbuaAwE/3yqBc4mYBjYtoDJ0DHURp7tPWeKGNVVoJ62bSCVEKQNffjlsabka/48q6CqWhG+n986eXCg6qw8J0ND72OIcADszAHrN1XMKsa+6NZojw7E51mApmNDIIgGQdO3s5U2nok4SjHkegEcm+NdUqT3V1NQnP9HzEDSHrg1JNb5PR5yRM4OdWHaKdxC5bQHa7H00+tR+EPFxezapXHjDZeQ1HfNY59joiYe6V2JHgYp+7eZhDMx8STUNT/c0v2naR5UjGENZHKpImAJG3n60yBP8AfxqUoilYUNfdu0nxpa2x2U5XRShOV1GhkTTF7Dz7rCnpptk/sVxxFbDt2fWrTwK5nUIT1kA05kdvlVezEVIwfEmtOriDHb8QYp4vewMtv3U0vCrGY9n/ABQzB8de4x90AawB9SaNYO3K+P8AyaeVeAbbogZR2/P8qWlsd/ofyoraws7H4AfSiFrBgfpN8PyrrX0PxYBtKJACsSeXP0iiNvDswI9ncAIKnRoKndTHI1Hvrkx9pZ95l636XWWND/pq0Lh17X/iYfI0VL9C8dlDwjHA4iLntBYfUAZkJHbpBJH0ozwu6BiLvsxo2bKNz+IsKf56McY4It60QshxqrEkwd46xOhiq30UDJiArghlaCDuCKV2gsd+2FgDhV5qlz0lB9KzrAFhcGQkNsCNxOn1q7fa/fnFWl/VtD+ZmP0qj2WhgRuIPoQa7IvAVV7JJskaQxEwDlInwpYtMIJBA17eW/hXtrFkKBC6dx13317zXLf5ZRGojXYxI37hUdl6xeJMK4BCIMHeI8N6v/RmMhOmnfEc6olq7ETHMnzM1onRawPYZiT15gHbTu9a6NtjJY1+MmS7rgDMSoggHXmYifUUr7yoBmAetpI62UkGPQ0qxhoTITrIMjeQwI5coA8q9ODXXVutmnbWSzcxyLmnpmjlj6bZMs4pBHXUHbceY3pdnGBgGBDA6iNP+DQ0cPUEEFtIgaQIMqPI07ashVCydBAnsG21GN+RMnt18WwqLnea6oq3VFeUxE+dK9X866urYzCLwW6+I+dEOkfvr+7XldWXINHsELUhBXldSMPklLS66upWMKrq9rqU4bP1r2urq44QaauCurqICfwX3vKrYT1rPf7Tz0rq6nAvyQWwx186n3DXtdRRqfYC4p/52H8bX+56tw+tdXVyJeSRbqsY8f8AuHkn+2urqMugS6Kz9qv/AJa//Ev+5qp1qvK6hPsXyPrTtncV1dUgeQpi/oPlWo9H/wDxbP7grq6jHspD8v8Av2T509KUm1dXVQquhaV2Irq6gcRxXV1dR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4100" name="AutoShape 4" descr="data:image/jpeg;base64,/9j/4AAQSkZJRgABAQAAAQABAAD/2wCEAAkGBxQTEhUUEhQUFhUVGBQWGBcUFxcVGBUYFxgWFxUVFRcYHCggGhwlHBQUIjEiJSkrLi4uFx8zODMsNygtLisBCgoKDg0OGxAQGywgICQsLCwsLCwsLCwsLCwsLCwsLCwsLCwsLCwsLCwsLCwsLCwsLCwsLCwsLCwsLCwsLCwsLP/AABEIAMIBAwMBIgACEQEDEQH/xAAcAAABBQEBAQAAAAAAAAAAAAAFAgMEBgcAAQj/xABFEAACAQIEAgcFBAgFAwQDAAABAhEAAwQSITEFQQYiUWFxgZETMqGxwQcUI9FCUmJykqLh8CRTgrLxFjM0FSVz0mODwv/EABkBAAMBAQEAAAAAAAAAAAAAAAECAwQABf/EACgRAAICAgIBBAIBBQAAAAAAAAABAhEDIRIxQQQTIlEyYRQFQnGR8P/aAAwDAQACEQMRAD8ACcT6OPbAcSyxMgdZO0EDcVV24XDqZ6rHfl5GtsS1QPjPRlbktahXO6n3H/I949KZpMUoLYPmnVYE6cjrqpoYqTJWQQB8WeQaP4zAvYciDpupGv8AXxoOiEjMu4VPjmMHyIpUnTsF7JfCrhCyRCzH7v8ASZozwgdQ/v3f97VB4QwKwREyYPPtjtEzRPglv8OOxrg9HYUtDWT0WpCJXltKk20oBHcAn4i+NN4les3ifnU3hyfiL4/SomI99v3m+ZpZLQYjFy8i6FTsNZrwYhP1T61GxvvHy+QppWqZZIIi4n7VOKU7T6VARqdWjZ1Ik3L1pYBeCTAEEyfKnrYUjRvgRQpMJN4OxkKpgd5/oPjU9a5s6iULY/WFKFnvHrTAFOoK6wUOiwaGdJsQbOFu3AYIUhTv1jouniRRCaq3T24XwrBQSAyEneADqaZK2BrRl9ehZp1LdOFKuyQ0BG9TcJhGf3Y3jUgfOm2wrxOUx2xRjhuEItq22sGRuO2g5UtFMcOTpmhfYnilF65YugZiMyzyZCQwA7SD/LW0isA4NhXs37OJt9YqVJHLTTx1FbnheJ2ngLcQswkLmGaP3d6Fpiyi4uibXV1dRFOoN0sP+Fuf6fmKM0A6at/hj3sv1ors4zS9NRHWptwVHuCgxiKUrqdiuoHF0VacVa9VaWoqpIGcY4YlxDmExEEe8NeRrOeK8DuIzMskdXWNOYIbkNa1i/alSPD51Hw2AgtMEER2yNZn1oUcZhw2xmtjMCpkx2gzuPjRTgqfh/6rnn12o5xno/ll7PiUO3lUHg2GItgHQy3+4/nScdHWSbdupKpS0t06qV1BHeGp+Ivj9KHXvebxPzNF+GL+Kvj9KpGI6YWFuOGz6O4PVnZiPpStN9BToMXUkmATt8qR7M9h9K4KY0POZ7jqPnXZX/WqNFk9C1T+4pYWm1V/1j608uftrqCeqg7KWqDsrxWenA55/Suo48CV6RSbuJy8vhSsH7S4YUD00HiaKicQsQWJidKI4PgZuIfaDLbYQZ3YHkBUnhWAz4oW5BidRtoJmtCwfDkSD7zdrax4dlUURXIwXpX0PfBkME/BuHqE7jnDDlVfS1bDaxPyr6Z4xwi1ibfs7y5lkHcggjmCNaw3p/0STC4gJZLFHQPqdZ1BE89RPnTuKY0J3oF4e6GGg0qVh1A0jTsoRhnKHKdIqVcxQA0NZ3GmXsO4TiITSrh9ntks9zEt2ZF7hu30FZLaxBZ8o1JIA8TW28Gteww6WxvGp7+Z9atjhvZnzTVaLjh8SGAgiez4U9VMs4zK2YbjQVYMFxGQM2vfVXH6IKX2FKrvTk/4cd7j5NVhUzVY6fPFlB+39DSrsZGfuKaYU47UigEby11Liurji6AUta9UUsLVSZwFKivFWnIoAshYxJBHjQZcPHqfiSaP36HOlKwkQW6UFp4rXkUDh3hi/ir4n4A1gnE/+9dj/MufFjW/8NH4i/6v9prAMVrdbvc/7qrjBI1bEyqGN5jt2FQxirnd6UZxdrrR2u/w/wCabGGHf6VkkvkXiD1xT88voaeXFt2Cpq4b+4pX3fw9P6UKGIZxkCSNqAYLpg1y5C4djb/XBk9mYgDQVYsbgvaW3UGBEFojKG0mTVd6D4Qe2yhiFWAxBGWAwBmdhE1wVGy0YSwbty2hWM52nWN60Th/AkQDMAY/RHu+fbVP4RkbiWdDob11QAOqERcqsrbHNBPdRjj/AA6619nTGGyDl6kXIEDtVwNdeXOrRhuiEp0rO4Wv/ud3uD/AKBVxFZ90LxCnGOvtluuqOCwMltVGbcnlVl6RjEnJ92uInvZg5idojqN30UtnOSSsOGs0+0bCi7iACSMqrBHfM0RGK4oHyZ7BOQsCIKnUCC2QQdTp2UE4y983T95y+0hRCHSNxt3EUXFo6E7eirYzoZcOHu4hLgIS4FKto2Ugaz2glRHZVau4J1MEbc60/GX8uBCf5l4k+CKPqR6UAPDC6MY5ad5rlG0O8jA/A+Ffd2+9XYYW+sF27YJJ7K0jhvE0voHSYI2O69xrOOleK61vC2tcxBeOYGy+G9Wrh+CNoAg8tQOfdT1RJ7DSXNZqXaxJG3xoVZPbvUlWogLbgOJRo23yoR9oN8ZLQ7Sx+AH1pdkSPEfMUJ6V3gcLbdj1kYJP72keqj1ocfJ0XTKy7V6KhW781KSpWVF11eEV1ccXhaUKbU0oNVSTFrT4FR1apINEBHvih7ipfEcSttGdyAqAlieQG5rHuM/ahdZyMMiqk6M4LMw7SJgfGklphRqTVT+l/TRMKTatqLl6NRMKk7Zj291VrD/aXfyOLltCxUhWWVhuRI1kVSLt0sSzEszGSTuSd6VjJFhu9O8cWzC9k7AiqBrpzBPOh2GdnIYW3aCCSgJ2MnuqMjJbgsA76EKZypBIIuD9IwBpPPWlnEPcXKzEgRA2AjSAo0GlBS49DcbNmwHEreKZLlrYtdkHRlPV6rDkaLC2oYLKgnYaAmOwc6wzgHFnwl5biyIOo2DDmDWoYvhdvG4uzjLTBbaC2wgdYkNmyn4g+FK1fQyfEty2ABOldjMEVtNcYQo0UHQsToPjFD+ALihxW4l+4Bhyma0sgTqAmVoknR5Hw50W+0fiORcPbAlrlzQc+qI+bCgotdh5Sfgz/wC0e464TMrwG9mCBpuSNQN9J37azPheLa1cDqdR6HtB7Qa0X7QsFeFu7h4ko6s0bZQMwieyazHD7iqUhHZ9NdFkTEfd8QqqjKstlUDOGWAfI/Ost+1/irHiNxEOQIqKcpIzkqCS2uu4HlV2+yXjS3LaodGRMp78ugPp86z77TeHucXdxUq1q85yFWBMJFuSOwlDB5jWm8i0DeAYprTC+ph7TKwO2h3HnHxNfQhtWMclu8ly5kIOU23ZBvrI7ZHOse6E9DXxFvNeUpauGM3aACQw8+fdWw9E+jy4Kz7JXLCSwnlO4FButnSVqhhujKzIxGJ8M6kehWqd0jsezvsmZmylQWaJPVU/ogDTbblWj45H3SDG6nc+BrOOPENffQ7g67zA+Rrvc5CY4VLoax6ThbPe9706lQsdiCLSqhjkY300j60XxK/4ex/+0+rx/wDzQi6QiXHb9AM3oJFMukPLsq/RnD+1xdy6drfUXx2+h9avOJuQCewfUUD6I8PNqwob326zeJ1g/D0oxiB1W7xFEA7Zu08b4HOhdi4TUi2J1rmcW7hzhgPAVRvtRxWTBBJgtdBH+gE/MrVw4WdD3EfOhvSjgNvFNYzyVU3XgaAlsvyimXQF2Z9wS4SoJ3o8lNcV4SMO4ySVPbyNPINKztU6Ko9rq8NeVwSrf9RXv825/GaSekN7/Mf+N/zoKaTJr2vbj9GDYaXpPfB/7j/xv/8Aan/+qMRyuvH7zfnVYub06H2owhFvoErJvSLpJiLlpka6xVoBBJ1E7VUUolxUyp8qHWbdef6uKU9GjD+Iq+9NF6Xc1ry3azac6yluzy0CT2k1aeE8KgZm9OymujnDhGY6ty7qn461cUwyuRyKTHwOlZsk70jVix1tky/wlbixAFWT7NFIttbZh+HcZd+w6Hw/Kqvg+G3yhyksxiFzAGOep51GxGBfD3mWJZcrtl1AzKHYfurJEnspsLa2Lnpl86T4y597aGEWXIQjmnVI19daj38dcxGKzsxb2HtMs8sktP8AFHoK7o3aF++wJAQWWfrjRSVIBMdhFGeiHAQcO1xpF257Q5SNgdsx5akn0rTjabSYc+RPGlHwgX0r46oxBVgWZ0ST2ygBPZvWR4hcruCIKsRHZBrQ/tEw7JiB1CBlSG1hiBDQfGNO4VW+OcIa4ov2wSWVcygSSYEkRzrpP5tLogorgn5LN9m+DuBWuiQrdVR+sNM8jmJyjyo90/4E+It2/u65mJBCjmD8BE1XugfFcRZypcByKshLix1dwROo51oPR/GF2BykAdaBrpNGMk3xA4tbCnRbDHDWbVkyCiqp5SY1PrPpRzE40omYiSDE9x2J7vyoet1WZSDrPhQDinG7ha/YC5TJGupIWDHmAfWl9RSgJGLl0WNOLkg5ohpCgRrpuSTWS8c46bd+6mUHKxWZ7KuXDcNdRvasMyR7xUkCdgAxrLOkN8NibxGo9pcg9okwah6JSlakC2XrBcR9thbJy5cocbzP4rmfjQHjOPZcQtnSHUE90Ek+sRRLo6v+Et+DH+ZqA37bXOIuIlbdtdeyRoP5m9K2ySWhU72WXCHQGpV5uqfA1Fw+iil3W6pFKMeWk2FTEqOgipNnceIoMIdwA6rd5AFMdIuKGwbeUAgAyOZ1AAHfUzBW4TXt+hqNxOyDdVjqQsDukkk+O1Fp8dHQavZWuluPXIrt1RKnXSJ+VCLPGbEf91P4hTP2oYgC2q82YfDWs/sGm9u+2c5UaP8A+r2f8xP4hXVnhFdR9hfYOZMDV5m1pkmm84Haa9NmUXf3rgp0qP8AeJOmn99tE+G6HNz5VOORK2M42SrfRd7gnPlPYRIoDxvCtZPs2ENue8ciO41eE4sLdss3ITWe8Vx7XbhdzJPw7BXnZ/lKzRjdKiIhp/DXgpMifp3ilpgT7PP369w7SKilKg/odaLJwi/Gxqw28cYjeqTw9ytHLNwuND8YrJOOzfilaD3C8eyNLLosSxIiCQNBM86K3bTNibrBepdsqgeV3bKCQGPJVJ8xQTgqKbnsnhiQGAJmWltJO0AE+dFeOcMbqgOII03OUjca+Pz2rRjhSIZW5SpBexeVXykBHbqmOag6AkbjarRhLpAEA7ctqzWzgroGdroOUGAd9NdxVw6G9IFuoVzQy7zyPPQ1a6J5MMkjun1oXMCz/qOgXu16xnvmh/RZrKBDddVgDQ8yANgNTVi6beyPDLwQglcrxsSVZWPqAR6Vigxpa5n2Omk7QAPpQk6kmLH8K/Zo/Hkz4m7csmUdVCkgjKVWCIOvLTxqydEsKwGaY05GPmIqkYLiqlUzHKCmckwBAIXXzNXTo1x7DgAe2t94k/lTY0rsWUnSRcMLbzHU6jkwUT4Eb1ROJcHxC3HvNLszkQJZgCCNwIAAgb1cbfSDCgx7dD3asR6CpmPd7llmwrdY6rECSIOmYc++kzJS0dim4si9HcKv3W3bulmI1hs3V16o8hGlYP0khsXiCsQbt09mmdo05VrXE+lWIw9tWxFtrbbQQOse7K+vKsmxTF2ZzuxLeZM/WlWRYlSKRxvI7ZaOiLk4bXkWA8BpTuBL9fOwIkhSFCmATIOpnXn4VG6JN/hyP22+lK9mV32JJIHeZqkW2rJTVNofa8Kj8SxmRCRrGsdtP/dJEo+lA+kDlEykglvgKZ9ASt0IbpW42tr5k/lXtjpbfZgFS3Mjk351Xoot0Ywma8s7DU+VZHkkbPailZq3DL9w2h7TJmMSFnQx307i/ePdp6CmOFrJA7aDHphhZYO7IwJHWRoPmAa2J6Rj8mb/AGi4wvigvJFEeJ3+QoBZNI4jifaXrjySGdiD3SY+EV7aarISRIzd1dTeavaYAu41Rb76U65qHizpWrLKoslFbPMO2oo7aeBp3UBwSknuorrGn9kVhhLRdoncbv8A4DAcyv0+tRuiPRdsY2ZpWyp1bmx/VX6mkXUa8otr7zsgHiTFa1wfArYtJaQdVAB4nmfMyfOllG3Zy0Dm6J2QmVFy6RI+o51nXSPo89hz1YG+mx8K2pDSeJ8Ot37TKwE8jzB5EVKUb6GTMXweD/B9oBIj0PKar3tnDHrMDOsEj5VqOHwhQMpSCpKuI6rA8/A1X+lvRtVtjE29BmVbi+Oisp+BH5VGKabKudpIA4Djd3DtmtFZI1LKr/Ftasf/AFc2Ksm3cRVuqysGSQCIIJGsqZK+TGq3ieEncTGneKldGeHE4pFaMpmTyjSZ7KdNdC7D3G8e2HtW/Z3CXaWLECQswoAMzJDansFQeH9KHtqAip+0WXMSe2Z8fWrJhOjqYrDe2cEkovswZJyr1p8W1gcgRzJpjBdG8JEuLh2jI+Uc/wClPFWWhCc9pg1ekF99QwSZELpv3kmoF7AFUzzE9pH07as9vo1hgAJYb/pTPqdPKnE6LYPmWM/tU7g2O8GV9gE4e57C03s3j2ba5TGX2gYGeyADUno4Jdu5av1rFWURQGUKqxA0AAH9KrWMxGGRy+HRgz+8ICpOuq8x6VHJBRXYssEl4I/CL04i8p5BCvgJB/3LV3Xp2uGsm2i+0uaQdkXTXMdyQeQ9RWeEhWZ9iwgwTtpp8BXmBw13EPksW2djyHIdrHkPGs/ufR0cVbkP8Y4rcxFw3bzl2PbsB2KNgO6hTXC2ijz5CtI4V9n1u0puY5jcYAkWrc5AY0zNu2vgPGs1fHQxWMp2jaPKqQwtu5BlmSVItXBMM1q2FkGesewSAani2WIgzEz/AEpOIBCKQAZC7mI01M1XuJ8ZjKLZIZZ6wOg8DzrTJLHpmWKeR6CXFuIrZ0X3zy/pVSxGIZyWYyTTV66SSSZJ5mmi01knkcjbjxKH+R0XKtnRdAJPaYqucOwBcgnb4mrtwzDhFGkV0IO7J5ciqkXjoxYzNP6orGukxClx2k1tnRbEoLTEsBrGunLSsG6XX5LR+t661pl0kZYdsq4EE+dPLTNsU8tXj0KxyuryvaYUW1Q8XtUpjUTEmr5n8WJHsk8Nfqx2EipoYeR/v1oZww7jwNFbFprnuAlhuACZ8qw43VmiS6DnQnCziSx1CKWHidB9a0a01Z/0P6i3DrMgR2aH86vWGcQKpLon5CKGvWeIPr8j8KQlJv8AumpjE63YR16wHZVJ+1bBezwn4eiG5bZh6rp/qZKs+Dxek8p3OgHhO5rulHD/AL1hWtqQdG8+qYHrlPlXPaORkHCsQQi8+XnRbh9zLfQqurSpH70L9Zqu8Gv9UqRpI8qM8NxWW9bMTBkeUEeOsVm5fI0cLjaNDF2Wca9UgDwjSO7ceVRkx62WC3LSZSeq4WYn9F17O8VXuGcayIrNJGVVPdElT8SPSp9zjlh9Pf56bg+VaIvyjVjhygafgOHWiOtZtqf3F1+FS24NYj/s29exQPiNayPFdM7B0drpj/8AI527OVD8D01uz1FEZtFZmMLOwM7xzqzaM08codyLh09wLWRktKSrdaOZUcp567+A7azf2rBzJmOUfpc4/vetFxuOvXkANtzsROu41BkeVDLfDbaMbl0Mp3/EEAHt13rD6hO77RoUnCPydlWw2Fu3GAKuoOvWESJiQDvW2dC+ja4e2jBtxMAR7wE5jzNZ7e6UW0UplF4a5TMZDyKtG3dTlr7SMUqBEWyIEA5WYj+aPhSQcVtiSUpo2O9aEHSay/pfxPhyEj2SX7o3AAgH9p408tap3FOlWLvArdvuVO6ghVI7CFigQM7b7AfICmllT6DDFXYS41x67fMNlROSJIXznc+NBXu0nFOQxRgQyzIYEERuCDzofdcmhUpbkBzjBUh+9ilE93ZTeG4wFMm3m/1R9KiC0KWuDHfTqMUQlkkwunS119y0g8ST+VdjOkeKcgZwgIB6gjfvMmhlvBKTEmrFwrhltnGZS2w1mNO4UznRMf4HxC7LJcd2BQEE7AiZBPmKB9JLkmByq5dIMQMPZQKnvaQNIgeFUfHnN1u2ujbdh6QMtinlFciU8LdakSYiK6nMldTgGyai4japBNMXhpVsvQkeyT0ewLXHgaDmfnWn8MwSWgAg8TzPjVP4EoRBHavyq5YS9IFeVKVs1VWgRgbRR8QI0F0ifHUfAioy8WtA5TacxoTpy8daLhoxF5QYzLbfUdUyCpn+Gqm3vt+823iabLkaimjsWNSk0yyYTjNgHe5bPbDD47fCjlriWa31LqurdWeYnvH1FUtKKcEtQ8oIPMgA/A1HHmblRbJgUY2i3WmAjY9m5j12qdYxEehoEcSw3P8AIFqDxTixSy7DuWewtp+darpGdRM9wRi8yzo7nUDtJI+dHlwiW+sJnffn3Cg4xVtCCdwSe/WmcZx5m0UeZrK1KT0aouMFsOfeiBCoZ8NPyrxeJXEU5yo7AdSR3U1w2+720ZZGhzZgDrpsTyNJtYeGbPladRqQAZ2rq3Rogk42gBj7gNxyq5UJOUHkKP8AQ7gty66tEprOu0aifn3xUvG8Ms3QvtTdtuJllAdN9NNxU7o9fw9ksto3MzgKQZjQ6sm+u+hM1ZTS0efPTdFp/wDSWQMWuTIMZs0DeCCu3nVT4tcKkJevNdyg9RGPUOkasI7dhNXjhnEerlvddCNLg5fvjcHv+VCuN8AtEk9U5iDnG/j2U88Vq4i483F1IpFsA7ADxJ08jXo02Pwo7iOjiEghyIiYkye3XnTPEUt2U9xmflmBI8+UeNZnjfk0/wAmJCwPD3vuEtKWYmNNh3k8hWrdFeiVrCAM3Xvnd9IXuQHYd+5qi9CuOhMUntjllWUKq82iCQu21ac3Eratla4oPYWUHz1qmLGnsSWVyMA6Ut/jsR/898fztQltTFTelbH75fJ/zrpnkeuxkd1Q7ba00u2SscVYFclKFctIcP4a5B1o5wS5Lz3H4UAtLqKsfRxQXbu0/OgwB7jl0jDFiAdwBvvlGvZvVAuidK0XpA6rw+7qMxawkcwCWcn+QVm73K141UEAZVacK03OtKD1VCsVFe1011GwUQgJpFwTpTx7tvnTb1efRNdlgwfVBXw+FWLht/Sq3YbXx+o/pRLh+Ijfx/OvG8tGp/ZZLlkN1h78AeIE6fzVSLsi7cB5O3zNXLh1z2iZoIBmJ5gHQx2Hvqn49YxF0ftE+uv1psq+KHwP5j9s0f4HaDTq/ggqvJtRXhnE3tggQR2Gs+JpStmrNFyjSDtzDAmANT+u0nyUH50N6fqLWBCiRNxNvMkseW30qXh+kMboI/YhfpQvpTi/vdtbYlFDBjzmAQB6mfKtfuwS7Mnsz+jOJqTgrOdwOXPwo3b4BbG+Y+cfKn7OCVJyiKlLPGqRSPp5XsnYa5pG0DSi1vCJbTM6gmNSwJ37hyqt3r+Ud9HbHEmyKHUaCM2+YftL4dlLijey8oykqgJtKXBazcAAOy25nxWZjvpi7g1dZj8QESE6oM88pMrHjTmHuW7b57aspPvKBKkTyO9N8axztHs0yxuxMEnuAqvBEY+nyPtEVMYbJzJdvKRoSCGg9hGhPmKLWOlKZIdmZjJOVQgjuy7d9VK7h7zGWck9tJODuEyVDfCnjcQv0eT6L0nSK2wEZxylY07JkiKjcb4irKPZlnYiIAiO87x61XOGTbnOmhj9oAiTMCCN9xrVl4fxIxqFurzEhmHbBifUedFwUtsyZozg9xohdHUe05uspL8iYKjt0ipxBJM6k668ye2itrG4ZxCuFP6rCCPI0s4ZSJDKfMD50/EzuTYCTCgiCAe2RuaZxmCi1ciE6pg9lWFbIH12+Yqr9KuOIA1lA2bYsIUAHkDuaFHJNvRVENOg1HtU+tRNQ7aq1dF8PCk82MeXOq5hF10q9cDt5skDsP1pDgS2CzX8SX1RxlG+6EAT3iDHjVW4lgjbY7xWs2+G/hhOYJJJG8mh2K4CGkNr5fKrc6LLEmZRNLWrxjugxOtsx5UDxfRXE29fZlh2pr8N6eOZeSU8TWzzh/Ds9sNrrPzIrqtnAOGsMPblGmDuDzJNe1oM3MzUUi7XTSbtWk9HIKYB5VfAfAkU5dvgMFOxBJ8tQKhcNfqeB+BrxHl8593NHp/QGvMr5s038TR8EmVQBtAjmD31UuPJlxDSIzAH6H5VYOFOrrNt5XsB0HlMioPSDhWeDJBGxEn50+SNxoTHLjKwMrRzp1cRTAwqD37wHpTTpY/zmPgv9KyvAzYvURCAxgFN3OJDlQbE3V2QGP1nI+AFIS7oCN53oe19nPP9Bg4xm2FD8RxG4s9QiOZ/pSxfMT61HuYjsNPGCQkssme8IHt7yhzIOYmOwA1ZFxcDUCFMazy7CKreDxoDhhCk9UsANAdzVnC5RG8yT3z/AM1eLo7HmcHaPBxBTsPnShiC36J9KbFkDbTw0p+xYzmGJgd/wpudeDWvXtdxF4cF9kPkPqRUv/065+qP5fzrx8eUGVAB5TSBjGO9xvKK7m/Asv6hkfS0e3MJdXZD/EooffwN4mQmvbmP0oxhbik9d2I7miofSFGtKLlpwVBgoZmNw8zJHIxEUW5EZesyT0yAbGJ52w3kG+etKw3Db91vwbcHaLakAd08vOrHgAl2z7SzdPtgBCW1Zhn3yNJbed5EUa4Dx0ZGLqQ4Y5lUalx7xA8FJ/0mk+XRJTS/tX+jNuOPdwlw2XH4gCmZJjMARHbv6zVcBJJLakkz86vf2wWf8Raufr2h55WP0IqjYVC5CqCWJAAAkknQAAbmuloWUnIcFOrTuDtBgZE6gDedmOnKdBvTgwm2s6ToJ5D3ddd+7apckUWCbipIkYHY1oHRpSCkDefh/wAVR8BY015xy8T61dej9+FXbQnUmBsT60vJWFemn2We9cfkPhXWbuaAwE/3yqBc4mYBjYtoDJ0DHURp7tPWeKGNVVoJ62bSCVEKQNffjlsabka/48q6CqWhG+n986eXCg6qw8J0ND72OIcADszAHrN1XMKsa+6NZojw7E51mApmNDIIgGQdO3s5U2nok4SjHkegEcm+NdUqT3V1NQnP9HzEDSHrg1JNb5PR5yRM4OdWHaKdxC5bQHa7H00+tR+EPFxezapXHjDZeQ1HfNY59joiYe6V2JHgYp+7eZhDMx8STUNT/c0v2naR5UjGENZHKpImAJG3n60yBP8AfxqUoilYUNfdu0nxpa2x2U5XRShOV1GhkTTF7Dz7rCnpptk/sVxxFbDt2fWrTwK5nUIT1kA05kdvlVezEVIwfEmtOriDHb8QYp4vewMtv3U0vCrGY9n/ABQzB8de4x90AawB9SaNYO3K+P8AyaeVeAbbogZR2/P8qWlsd/ofyoraws7H4AfSiFrBgfpN8PyrrX0PxYBtKJACsSeXP0iiNvDswI9ncAIKnRoKndTHI1Hvrkx9pZ95l636XWWND/pq0Lh17X/iYfI0VL9C8dlDwjHA4iLntBYfUAZkJHbpBJH0ozwu6BiLvsxo2bKNz+IsKf56McY4It60QshxqrEkwd46xOhiq30UDJiArghlaCDuCKV2gsd+2FgDhV5qlz0lB9KzrAFhcGQkNsCNxOn1q7fa/fnFWl/VtD+ZmP0qj2WhgRuIPoQa7IvAVV7JJskaQxEwDlInwpYtMIJBA17eW/hXtrFkKBC6dx13317zXLf5ZRGojXYxI37hUdl6xeJMK4BCIMHeI8N6v/RmMhOmnfEc6olq7ETHMnzM1onRawPYZiT15gHbTu9a6NtjJY1+MmS7rgDMSoggHXmYifUUr7yoBmAetpI62UkGPQ0qxhoTITrIMjeQwI5coA8q9ODXXVutmnbWSzcxyLmnpmjlj6bZMs4pBHXUHbceY3pdnGBgGBDA6iNP+DQ0cPUEEFtIgaQIMqPI07ashVCydBAnsG21GN+RMnt18WwqLnea6oq3VFeUxE+dK9X866urYzCLwW6+I+dEOkfvr+7XldWXINHsELUhBXldSMPklLS66upWMKrq9rqU4bP1r2urq44QaauCurqICfwX3vKrYT1rPf7Tz0rq6nAvyQWwx186n3DXtdRRqfYC4p/52H8bX+56tw+tdXVyJeSRbqsY8f8AuHkn+2urqMugS6Kz9qv/AJa//Ev+5qp1qvK6hPsXyPrTtncV1dUgeQpi/oPlWo9H/wDxbP7grq6jHspD8v8Av2T509KUm1dXVQquhaV2Irq6gcRxXV1dR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4102" name="AutoShape 6" descr="data:image/jpeg;base64,/9j/4AAQSkZJRgABAQAAAQABAAD/2wCEAAkGBxQTEhUUEhQUFhUVGBQWGBcUFxcVGBUYFxgWFxUVFRcYHCggGhwlHBQUIjEiJSkrLi4uFx8zODMsNygtLisBCgoKDg0OGxAQGywgICQsLCwsLCwsLCwsLCwsLCwsLCwsLCwsLCwsLCwsLCwsLCwsLCwsLCwsLCwsLCwsLCwsLP/AABEIAMIBAwMBIgACEQEDEQH/xAAcAAABBQEBAQAAAAAAAAAAAAAFAgMEBgcAAQj/xABFEAACAQIEAgcFBAgFAwQDAAABAhEAAwQSITEFQQYiUWFxgZETMqGxwQcUI9FCUmJykqLh8CRTgrLxFjM0FSVz0mODwv/EABkBAAMBAQEAAAAAAAAAAAAAAAECAwQABf/EACgRAAICAgIBBAIBBQAAAAAAAAABAhEDIRIxQQQTIlEyYRQFQnGR8P/aAAwDAQACEQMRAD8ACcT6OPbAcSyxMgdZO0EDcVV24XDqZ6rHfl5GtsS1QPjPRlbktahXO6n3H/I949KZpMUoLYPmnVYE6cjrqpoYqTJWQQB8WeQaP4zAvYciDpupGv8AXxoOiEjMu4VPjmMHyIpUnTsF7JfCrhCyRCzH7v8ASZozwgdQ/v3f97VB4QwKwREyYPPtjtEzRPglv8OOxrg9HYUtDWT0WpCJXltKk20oBHcAn4i+NN4les3ifnU3hyfiL4/SomI99v3m+ZpZLQYjFy8i6FTsNZrwYhP1T61GxvvHy+QppWqZZIIi4n7VOKU7T6VARqdWjZ1Ik3L1pYBeCTAEEyfKnrYUjRvgRQpMJN4OxkKpgd5/oPjU9a5s6iULY/WFKFnvHrTAFOoK6wUOiwaGdJsQbOFu3AYIUhTv1jouniRRCaq3T24XwrBQSAyEneADqaZK2BrRl9ehZp1LdOFKuyQ0BG9TcJhGf3Y3jUgfOm2wrxOUx2xRjhuEItq22sGRuO2g5UtFMcOTpmhfYnilF65YugZiMyzyZCQwA7SD/LW0isA4NhXs37OJt9YqVJHLTTx1FbnheJ2ngLcQswkLmGaP3d6Fpiyi4uibXV1dRFOoN0sP+Fuf6fmKM0A6at/hj3sv1ors4zS9NRHWptwVHuCgxiKUrqdiuoHF0VacVa9VaWoqpIGcY4YlxDmExEEe8NeRrOeK8DuIzMskdXWNOYIbkNa1i/alSPD51Hw2AgtMEER2yNZn1oUcZhw2xmtjMCpkx2gzuPjRTgqfh/6rnn12o5xno/ll7PiUO3lUHg2GItgHQy3+4/nScdHWSbdupKpS0t06qV1BHeGp+Ivj9KHXvebxPzNF+GL+Kvj9KpGI6YWFuOGz6O4PVnZiPpStN9BToMXUkmATt8qR7M9h9K4KY0POZ7jqPnXZX/WqNFk9C1T+4pYWm1V/1j608uftrqCeqg7KWqDsrxWenA55/Suo48CV6RSbuJy8vhSsH7S4YUD00HiaKicQsQWJidKI4PgZuIfaDLbYQZ3YHkBUnhWAz4oW5BidRtoJmtCwfDkSD7zdrax4dlUURXIwXpX0PfBkME/BuHqE7jnDDlVfS1bDaxPyr6Z4xwi1ibfs7y5lkHcggjmCNaw3p/0STC4gJZLFHQPqdZ1BE89RPnTuKY0J3oF4e6GGg0qVh1A0jTsoRhnKHKdIqVcxQA0NZ3GmXsO4TiITSrh9ntks9zEt2ZF7hu30FZLaxBZ8o1JIA8TW28Gteww6WxvGp7+Z9atjhvZnzTVaLjh8SGAgiez4U9VMs4zK2YbjQVYMFxGQM2vfVXH6IKX2FKrvTk/4cd7j5NVhUzVY6fPFlB+39DSrsZGfuKaYU47UigEby11Liurji6AUta9UUsLVSZwFKivFWnIoAshYxJBHjQZcPHqfiSaP36HOlKwkQW6UFp4rXkUDh3hi/ir4n4A1gnE/+9dj/MufFjW/8NH4i/6v9prAMVrdbvc/7qrjBI1bEyqGN5jt2FQxirnd6UZxdrrR2u/w/wCabGGHf6VkkvkXiD1xT88voaeXFt2Cpq4b+4pX3fw9P6UKGIZxkCSNqAYLpg1y5C4djb/XBk9mYgDQVYsbgvaW3UGBEFojKG0mTVd6D4Qe2yhiFWAxBGWAwBmdhE1wVGy0YSwbty2hWM52nWN60Th/AkQDMAY/RHu+fbVP4RkbiWdDob11QAOqERcqsrbHNBPdRjj/AA6619nTGGyDl6kXIEDtVwNdeXOrRhuiEp0rO4Wv/ud3uD/AKBVxFZ90LxCnGOvtluuqOCwMltVGbcnlVl6RjEnJ92uInvZg5idojqN30UtnOSSsOGs0+0bCi7iACSMqrBHfM0RGK4oHyZ7BOQsCIKnUCC2QQdTp2UE4y983T95y+0hRCHSNxt3EUXFo6E7eirYzoZcOHu4hLgIS4FKto2Ugaz2glRHZVau4J1MEbc60/GX8uBCf5l4k+CKPqR6UAPDC6MY5ad5rlG0O8jA/A+Ffd2+9XYYW+sF27YJJ7K0jhvE0voHSYI2O69xrOOleK61vC2tcxBeOYGy+G9Wrh+CNoAg8tQOfdT1RJ7DSXNZqXaxJG3xoVZPbvUlWogLbgOJRo23yoR9oN8ZLQ7Sx+AH1pdkSPEfMUJ6V3gcLbdj1kYJP72keqj1ocfJ0XTKy7V6KhW781KSpWVF11eEV1ccXhaUKbU0oNVSTFrT4FR1apINEBHvih7ipfEcSttGdyAqAlieQG5rHuM/ahdZyMMiqk6M4LMw7SJgfGklphRqTVT+l/TRMKTatqLl6NRMKk7Zj291VrD/aXfyOLltCxUhWWVhuRI1kVSLt0sSzEszGSTuSd6VjJFhu9O8cWzC9k7AiqBrpzBPOh2GdnIYW3aCCSgJ2MnuqMjJbgsA76EKZypBIIuD9IwBpPPWlnEPcXKzEgRA2AjSAo0GlBS49DcbNmwHEreKZLlrYtdkHRlPV6rDkaLC2oYLKgnYaAmOwc6wzgHFnwl5biyIOo2DDmDWoYvhdvG4uzjLTBbaC2wgdYkNmyn4g+FK1fQyfEty2ABOldjMEVtNcYQo0UHQsToPjFD+ALihxW4l+4Bhyma0sgTqAmVoknR5Hw50W+0fiORcPbAlrlzQc+qI+bCgotdh5Sfgz/wC0e464TMrwG9mCBpuSNQN9J37azPheLa1cDqdR6HtB7Qa0X7QsFeFu7h4ko6s0bZQMwieyazHD7iqUhHZ9NdFkTEfd8QqqjKstlUDOGWAfI/Ost+1/irHiNxEOQIqKcpIzkqCS2uu4HlV2+yXjS3LaodGRMp78ugPp86z77TeHucXdxUq1q85yFWBMJFuSOwlDB5jWm8i0DeAYprTC+ph7TKwO2h3HnHxNfQhtWMclu8ly5kIOU23ZBvrI7ZHOse6E9DXxFvNeUpauGM3aACQw8+fdWw9E+jy4Kz7JXLCSwnlO4FButnSVqhhujKzIxGJ8M6kehWqd0jsezvsmZmylQWaJPVU/ogDTbblWj45H3SDG6nc+BrOOPENffQ7g67zA+Rrvc5CY4VLoax6ThbPe9706lQsdiCLSqhjkY300j60XxK/4ex/+0+rx/wDzQi6QiXHb9AM3oJFMukPLsq/RnD+1xdy6drfUXx2+h9avOJuQCewfUUD6I8PNqwob326zeJ1g/D0oxiB1W7xFEA7Zu08b4HOhdi4TUi2J1rmcW7hzhgPAVRvtRxWTBBJgtdBH+gE/MrVw4WdD3EfOhvSjgNvFNYzyVU3XgaAlsvyimXQF2Z9wS4SoJ3o8lNcV4SMO4ySVPbyNPINKztU6Ko9rq8NeVwSrf9RXv825/GaSekN7/Mf+N/zoKaTJr2vbj9GDYaXpPfB/7j/xv/8Aan/+qMRyuvH7zfnVYub06H2owhFvoErJvSLpJiLlpka6xVoBBJ1E7VUUolxUyp8qHWbdef6uKU9GjD+Iq+9NF6Xc1ry3azac6yluzy0CT2k1aeE8KgZm9OymujnDhGY6ty7qn461cUwyuRyKTHwOlZsk70jVix1tky/wlbixAFWT7NFIttbZh+HcZd+w6Hw/Kqvg+G3yhyksxiFzAGOep51GxGBfD3mWJZcrtl1AzKHYfurJEnspsLa2Lnpl86T4y597aGEWXIQjmnVI19daj38dcxGKzsxb2HtMs8sktP8AFHoK7o3aF++wJAQWWfrjRSVIBMdhFGeiHAQcO1xpF257Q5SNgdsx5akn0rTjabSYc+RPGlHwgX0r46oxBVgWZ0ST2ygBPZvWR4hcruCIKsRHZBrQ/tEw7JiB1CBlSG1hiBDQfGNO4VW+OcIa4ov2wSWVcygSSYEkRzrpP5tLogorgn5LN9m+DuBWuiQrdVR+sNM8jmJyjyo90/4E+It2/u65mJBCjmD8BE1XugfFcRZypcByKshLix1dwROo51oPR/GF2BykAdaBrpNGMk3xA4tbCnRbDHDWbVkyCiqp5SY1PrPpRzE40omYiSDE9x2J7vyoet1WZSDrPhQDinG7ha/YC5TJGupIWDHmAfWl9RSgJGLl0WNOLkg5ohpCgRrpuSTWS8c46bd+6mUHKxWZ7KuXDcNdRvasMyR7xUkCdgAxrLOkN8NibxGo9pcg9okwah6JSlakC2XrBcR9thbJy5cocbzP4rmfjQHjOPZcQtnSHUE90Ek+sRRLo6v+Et+DH+ZqA37bXOIuIlbdtdeyRoP5m9K2ySWhU72WXCHQGpV5uqfA1Fw+iil3W6pFKMeWk2FTEqOgipNnceIoMIdwA6rd5AFMdIuKGwbeUAgAyOZ1AAHfUzBW4TXt+hqNxOyDdVjqQsDukkk+O1Fp8dHQavZWuluPXIrt1RKnXSJ+VCLPGbEf91P4hTP2oYgC2q82YfDWs/sGm9u+2c5UaP8A+r2f8xP4hXVnhFdR9hfYOZMDV5m1pkmm84Haa9NmUXf3rgp0qP8AeJOmn99tE+G6HNz5VOORK2M42SrfRd7gnPlPYRIoDxvCtZPs2ENue8ciO41eE4sLdss3ITWe8Vx7XbhdzJPw7BXnZ/lKzRjdKiIhp/DXgpMifp3ilpgT7PP369w7SKilKg/odaLJwi/Gxqw28cYjeqTw9ytHLNwuND8YrJOOzfilaD3C8eyNLLosSxIiCQNBM86K3bTNibrBepdsqgeV3bKCQGPJVJ8xQTgqKbnsnhiQGAJmWltJO0AE+dFeOcMbqgOII03OUjca+Pz2rRjhSIZW5SpBexeVXykBHbqmOag6AkbjarRhLpAEA7ctqzWzgroGdroOUGAd9NdxVw6G9IFuoVzQy7zyPPQ1a6J5MMkjun1oXMCz/qOgXu16xnvmh/RZrKBDddVgDQ8yANgNTVi6beyPDLwQglcrxsSVZWPqAR6Vigxpa5n2Omk7QAPpQk6kmLH8K/Zo/Hkz4m7csmUdVCkgjKVWCIOvLTxqydEsKwGaY05GPmIqkYLiqlUzHKCmckwBAIXXzNXTo1x7DgAe2t94k/lTY0rsWUnSRcMLbzHU6jkwUT4Eb1ROJcHxC3HvNLszkQJZgCCNwIAAgb1cbfSDCgx7dD3asR6CpmPd7llmwrdY6rECSIOmYc++kzJS0dim4si9HcKv3W3bulmI1hs3V16o8hGlYP0khsXiCsQbt09mmdo05VrXE+lWIw9tWxFtrbbQQOse7K+vKsmxTF2ZzuxLeZM/WlWRYlSKRxvI7ZaOiLk4bXkWA8BpTuBL9fOwIkhSFCmATIOpnXn4VG6JN/hyP22+lK9mV32JJIHeZqkW2rJTVNofa8Kj8SxmRCRrGsdtP/dJEo+lA+kDlEykglvgKZ9ASt0IbpW42tr5k/lXtjpbfZgFS3Mjk351Xoot0Ywma8s7DU+VZHkkbPailZq3DL9w2h7TJmMSFnQx307i/ePdp6CmOFrJA7aDHphhZYO7IwJHWRoPmAa2J6Rj8mb/AGi4wvigvJFEeJ3+QoBZNI4jifaXrjySGdiD3SY+EV7aarISRIzd1dTeavaYAu41Rb76U65qHizpWrLKoslFbPMO2oo7aeBp3UBwSknuorrGn9kVhhLRdoncbv8A4DAcyv0+tRuiPRdsY2ZpWyp1bmx/VX6mkXUa8otr7zsgHiTFa1wfArYtJaQdVAB4nmfMyfOllG3Zy0Dm6J2QmVFy6RI+o51nXSPo89hz1YG+mx8K2pDSeJ8Ot37TKwE8jzB5EVKUb6GTMXweD/B9oBIj0PKar3tnDHrMDOsEj5VqOHwhQMpSCpKuI6rA8/A1X+lvRtVtjE29BmVbi+Oisp+BH5VGKabKudpIA4Djd3DtmtFZI1LKr/Ftasf/AFc2Ksm3cRVuqysGSQCIIJGsqZK+TGq3ieEncTGneKldGeHE4pFaMpmTyjSZ7KdNdC7D3G8e2HtW/Z3CXaWLECQswoAMzJDansFQeH9KHtqAip+0WXMSe2Z8fWrJhOjqYrDe2cEkovswZJyr1p8W1gcgRzJpjBdG8JEuLh2jI+Uc/wClPFWWhCc9pg1ekF99QwSZELpv3kmoF7AFUzzE9pH07as9vo1hgAJYb/pTPqdPKnE6LYPmWM/tU7g2O8GV9gE4e57C03s3j2ba5TGX2gYGeyADUno4Jdu5av1rFWURQGUKqxA0AAH9KrWMxGGRy+HRgz+8ICpOuq8x6VHJBRXYssEl4I/CL04i8p5BCvgJB/3LV3Xp2uGsm2i+0uaQdkXTXMdyQeQ9RWeEhWZ9iwgwTtpp8BXmBw13EPksW2djyHIdrHkPGs/ufR0cVbkP8Y4rcxFw3bzl2PbsB2KNgO6hTXC2ijz5CtI4V9n1u0puY5jcYAkWrc5AY0zNu2vgPGs1fHQxWMp2jaPKqQwtu5BlmSVItXBMM1q2FkGesewSAani2WIgzEz/AEpOIBCKQAZC7mI01M1XuJ8ZjKLZIZZ6wOg8DzrTJLHpmWKeR6CXFuIrZ0X3zy/pVSxGIZyWYyTTV66SSSZJ5mmi01knkcjbjxKH+R0XKtnRdAJPaYqucOwBcgnb4mrtwzDhFGkV0IO7J5ciqkXjoxYzNP6orGukxClx2k1tnRbEoLTEsBrGunLSsG6XX5LR+t661pl0kZYdsq4EE+dPLTNsU8tXj0KxyuryvaYUW1Q8XtUpjUTEmr5n8WJHsk8Nfqx2EipoYeR/v1oZww7jwNFbFprnuAlhuACZ8qw43VmiS6DnQnCziSx1CKWHidB9a0a01Z/0P6i3DrMgR2aH86vWGcQKpLon5CKGvWeIPr8j8KQlJv8AumpjE63YR16wHZVJ+1bBezwn4eiG5bZh6rp/qZKs+Dxek8p3OgHhO5rulHD/AL1hWtqQdG8+qYHrlPlXPaORkHCsQQi8+XnRbh9zLfQqurSpH70L9Zqu8Gv9UqRpI8qM8NxWW9bMTBkeUEeOsVm5fI0cLjaNDF2Wca9UgDwjSO7ceVRkx62WC3LSZSeq4WYn9F17O8VXuGcayIrNJGVVPdElT8SPSp9zjlh9Pf56bg+VaIvyjVjhygafgOHWiOtZtqf3F1+FS24NYj/s29exQPiNayPFdM7B0drpj/8AI527OVD8D01uz1FEZtFZmMLOwM7xzqzaM08codyLh09wLWRktKSrdaOZUcp567+A7azf2rBzJmOUfpc4/vetFxuOvXkANtzsROu41BkeVDLfDbaMbl0Mp3/EEAHt13rD6hO77RoUnCPydlWw2Fu3GAKuoOvWESJiQDvW2dC+ja4e2jBtxMAR7wE5jzNZ7e6UW0UplF4a5TMZDyKtG3dTlr7SMUqBEWyIEA5WYj+aPhSQcVtiSUpo2O9aEHSay/pfxPhyEj2SX7o3AAgH9p408tap3FOlWLvArdvuVO6ghVI7CFigQM7b7AfICmllT6DDFXYS41x67fMNlROSJIXznc+NBXu0nFOQxRgQyzIYEERuCDzofdcmhUpbkBzjBUh+9ilE93ZTeG4wFMm3m/1R9KiC0KWuDHfTqMUQlkkwunS119y0g8ST+VdjOkeKcgZwgIB6gjfvMmhlvBKTEmrFwrhltnGZS2w1mNO4UznRMf4HxC7LJcd2BQEE7AiZBPmKB9JLkmByq5dIMQMPZQKnvaQNIgeFUfHnN1u2ujbdh6QMtinlFciU8LdakSYiK6nMldTgGyai4japBNMXhpVsvQkeyT0ewLXHgaDmfnWn8MwSWgAg8TzPjVP4EoRBHavyq5YS9IFeVKVs1VWgRgbRR8QI0F0ifHUfAioy8WtA5TacxoTpy8daLhoxF5QYzLbfUdUyCpn+Gqm3vt+823iabLkaimjsWNSk0yyYTjNgHe5bPbDD47fCjlriWa31LqurdWeYnvH1FUtKKcEtQ8oIPMgA/A1HHmblRbJgUY2i3WmAjY9m5j12qdYxEehoEcSw3P8AIFqDxTixSy7DuWewtp+darpGdRM9wRi8yzo7nUDtJI+dHlwiW+sJnffn3Cg4xVtCCdwSe/WmcZx5m0UeZrK1KT0aouMFsOfeiBCoZ8NPyrxeJXEU5yo7AdSR3U1w2+720ZZGhzZgDrpsTyNJtYeGbPladRqQAZ2rq3Rogk42gBj7gNxyq5UJOUHkKP8AQ7gty66tEprOu0aifn3xUvG8Ms3QvtTdtuJllAdN9NNxU7o9fw9ksto3MzgKQZjQ6sm+u+hM1ZTS0efPTdFp/wDSWQMWuTIMZs0DeCCu3nVT4tcKkJevNdyg9RGPUOkasI7dhNXjhnEerlvddCNLg5fvjcHv+VCuN8AtEk9U5iDnG/j2U88Vq4i483F1IpFsA7ADxJ08jXo02Pwo7iOjiEghyIiYkye3XnTPEUt2U9xmflmBI8+UeNZnjfk0/wAmJCwPD3vuEtKWYmNNh3k8hWrdFeiVrCAM3Xvnd9IXuQHYd+5qi9CuOhMUntjllWUKq82iCQu21ac3Eratla4oPYWUHz1qmLGnsSWVyMA6Ut/jsR/898fztQltTFTelbH75fJ/zrpnkeuxkd1Q7ba00u2SscVYFclKFctIcP4a5B1o5wS5Lz3H4UAtLqKsfRxQXbu0/OgwB7jl0jDFiAdwBvvlGvZvVAuidK0XpA6rw+7qMxawkcwCWcn+QVm73K141UEAZVacK03OtKD1VCsVFe1011GwUQgJpFwTpTx7tvnTb1efRNdlgwfVBXw+FWLht/Sq3YbXx+o/pRLh+Ijfx/OvG8tGp/ZZLlkN1h78AeIE6fzVSLsi7cB5O3zNXLh1z2iZoIBmJ5gHQx2Hvqn49YxF0ftE+uv1psq+KHwP5j9s0f4HaDTq/ggqvJtRXhnE3tggQR2Gs+JpStmrNFyjSDtzDAmANT+u0nyUH50N6fqLWBCiRNxNvMkseW30qXh+kMboI/YhfpQvpTi/vdtbYlFDBjzmAQB6mfKtfuwS7Mnsz+jOJqTgrOdwOXPwo3b4BbG+Y+cfKn7OCVJyiKlLPGqRSPp5XsnYa5pG0DSi1vCJbTM6gmNSwJ37hyqt3r+Ud9HbHEmyKHUaCM2+YftL4dlLijey8oykqgJtKXBazcAAOy25nxWZjvpi7g1dZj8QESE6oM88pMrHjTmHuW7b57aspPvKBKkTyO9N8axztHs0yxuxMEnuAqvBEY+nyPtEVMYbJzJdvKRoSCGg9hGhPmKLWOlKZIdmZjJOVQgjuy7d9VK7h7zGWck9tJODuEyVDfCnjcQv0eT6L0nSK2wEZxylY07JkiKjcb4irKPZlnYiIAiO87x61XOGTbnOmhj9oAiTMCCN9xrVl4fxIxqFurzEhmHbBifUedFwUtsyZozg9xohdHUe05uspL8iYKjt0ipxBJM6k668ye2itrG4ZxCuFP6rCCPI0s4ZSJDKfMD50/EzuTYCTCgiCAe2RuaZxmCi1ciE6pg9lWFbIH12+Yqr9KuOIA1lA2bYsIUAHkDuaFHJNvRVENOg1HtU+tRNQ7aq1dF8PCk82MeXOq5hF10q9cDt5skDsP1pDgS2CzX8SX1RxlG+6EAT3iDHjVW4lgjbY7xWs2+G/hhOYJJJG8mh2K4CGkNr5fKrc6LLEmZRNLWrxjugxOtsx5UDxfRXE29fZlh2pr8N6eOZeSU8TWzzh/Ds9sNrrPzIrqtnAOGsMPblGmDuDzJNe1oM3MzUUi7XTSbtWk9HIKYB5VfAfAkU5dvgMFOxBJ8tQKhcNfqeB+BrxHl8593NHp/QGvMr5s038TR8EmVQBtAjmD31UuPJlxDSIzAH6H5VYOFOrrNt5XsB0HlMioPSDhWeDJBGxEn50+SNxoTHLjKwMrRzp1cRTAwqD37wHpTTpY/zmPgv9KyvAzYvURCAxgFN3OJDlQbE3V2QGP1nI+AFIS7oCN53oe19nPP9Bg4xm2FD8RxG4s9QiOZ/pSxfMT61HuYjsNPGCQkssme8IHt7yhzIOYmOwA1ZFxcDUCFMazy7CKreDxoDhhCk9UsANAdzVnC5RG8yT3z/AM1eLo7HmcHaPBxBTsPnShiC36J9KbFkDbTw0p+xYzmGJgd/wpudeDWvXtdxF4cF9kPkPqRUv/065+qP5fzrx8eUGVAB5TSBjGO9xvKK7m/Asv6hkfS0e3MJdXZD/EooffwN4mQmvbmP0oxhbik9d2I7miofSFGtKLlpwVBgoZmNw8zJHIxEUW5EZesyT0yAbGJ52w3kG+etKw3Db91vwbcHaLakAd08vOrHgAl2z7SzdPtgBCW1Zhn3yNJbed5EUa4Dx0ZGLqQ4Y5lUalx7xA8FJ/0mk+XRJTS/tX+jNuOPdwlw2XH4gCmZJjMARHbv6zVcBJJLakkz86vf2wWf8Raufr2h55WP0IqjYVC5CqCWJAAAkknQAAbmuloWUnIcFOrTuDtBgZE6gDedmOnKdBvTgwm2s6ToJ5D3ddd+7apckUWCbipIkYHY1oHRpSCkDefh/wAVR8BY015xy8T61dej9+FXbQnUmBsT60vJWFemn2We9cfkPhXWbuaAwE/3yqBc4mYBjYtoDJ0DHURp7tPWeKGNVVoJ62bSCVEKQNffjlsabka/48q6CqWhG+n986eXCg6qw8J0ND72OIcADszAHrN1XMKsa+6NZojw7E51mApmNDIIgGQdO3s5U2nok4SjHkegEcm+NdUqT3V1NQnP9HzEDSHrg1JNb5PR5yRM4OdWHaKdxC5bQHa7H00+tR+EPFxezapXHjDZeQ1HfNY59joiYe6V2JHgYp+7eZhDMx8STUNT/c0v2naR5UjGENZHKpImAJG3n60yBP8AfxqUoilYUNfdu0nxpa2x2U5XRShOV1GhkTTF7Dz7rCnpptk/sVxxFbDt2fWrTwK5nUIT1kA05kdvlVezEVIwfEmtOriDHb8QYp4vewMtv3U0vCrGY9n/ABQzB8de4x90AawB9SaNYO3K+P8AyaeVeAbbogZR2/P8qWlsd/ofyoraws7H4AfSiFrBgfpN8PyrrX0PxYBtKJACsSeXP0iiNvDswI9ncAIKnRoKndTHI1Hvrkx9pZ95l636XWWND/pq0Lh17X/iYfI0VL9C8dlDwjHA4iLntBYfUAZkJHbpBJH0ozwu6BiLvsxo2bKNz+IsKf56McY4It60QshxqrEkwd46xOhiq30UDJiArghlaCDuCKV2gsd+2FgDhV5qlz0lB9KzrAFhcGQkNsCNxOn1q7fa/fnFWl/VtD+ZmP0qj2WhgRuIPoQa7IvAVV7JJskaQxEwDlInwpYtMIJBA17eW/hXtrFkKBC6dx13317zXLf5ZRGojXYxI37hUdl6xeJMK4BCIMHeI8N6v/RmMhOmnfEc6olq7ETHMnzM1onRawPYZiT15gHbTu9a6NtjJY1+MmS7rgDMSoggHXmYifUUr7yoBmAetpI62UkGPQ0qxhoTITrIMjeQwI5coA8q9ODXXVutmnbWSzcxyLmnpmjlj6bZMs4pBHXUHbceY3pdnGBgGBDA6iNP+DQ0cPUEEFtIgaQIMqPI07ashVCydBAnsG21GN+RMnt18WwqLnea6oq3VFeUxE+dK9X866urYzCLwW6+I+dEOkfvr+7XldWXINHsELUhBXldSMPklLS66upWMKrq9rqU4bP1r2urq44QaauCurqICfwX3vKrYT1rPf7Tz0rq6nAvyQWwx186n3DXtdRRqfYC4p/52H8bX+56tw+tdXVyJeSRbqsY8f8AuHkn+2urqMugS6Kz9qv/AJa//Ev+5qp1qvK6hPsXyPrTtncV1dUgeQpi/oPlWo9H/wDxbP7grq6jHspD8v8Av2T509KUm1dXVQquhaV2Irq6gcRxXV1dR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74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edufis.mh.gob.sv/uploads/noticias/foto_11_29_38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44216"/>
            <a:ext cx="3611892" cy="27089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Logros</a:t>
            </a:r>
            <a:endParaRPr lang="es-SV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4860032" cy="5256584"/>
          </a:xfrm>
        </p:spPr>
        <p:txBody>
          <a:bodyPr>
            <a:normAutofit fontScale="92500" lnSpcReduction="10000"/>
          </a:bodyPr>
          <a:lstStyle/>
          <a:p>
            <a:r>
              <a:rPr lang="es-SV" i="1" dirty="0" smtClean="0"/>
              <a:t>Apoyar la </a:t>
            </a:r>
            <a:r>
              <a:rPr lang="es-SV" i="1" dirty="0" err="1" smtClean="0"/>
              <a:t>currícula</a:t>
            </a:r>
            <a:r>
              <a:rPr lang="es-SV" i="1" dirty="0" smtClean="0"/>
              <a:t> de formación técnica de los estudiantes.</a:t>
            </a:r>
          </a:p>
          <a:p>
            <a:endParaRPr lang="es-SV" i="1" dirty="0" smtClean="0"/>
          </a:p>
          <a:p>
            <a:pPr lvl="1"/>
            <a:r>
              <a:rPr lang="es-SV" i="1" dirty="0" smtClean="0"/>
              <a:t>estudiantes que desarrollan competencias y son capaces de apoyar el proceso formativo a través de acompañar la labor docente en círculos de estudio y asesoría para sus compañeros en temas fiscales.</a:t>
            </a:r>
          </a:p>
        </p:txBody>
      </p:sp>
      <p:sp>
        <p:nvSpPr>
          <p:cNvPr id="2052" name="AutoShape 4" descr="data:image/jpeg;base64,/9j/4AAQSkZJRgABAQAAAQABAAD/2wCEAAkGBhQSERQUExQWFRUWGBYWGBcXGBcVGBcXGBcVGBcUFRcXHCYfFxkjGRcVHy8gIycpLCwsFR4xNTAqNSYrLCkBCQoKDgwOGg8PGikkHCQsKSwsLCwvLCwsKSwsLCksLCosKSwpLCwsLCwsLCwsKSwsLCksLCkpLCwpLCwpKSwsLP/AABEIAMIBAwMBIgACEQEDEQH/xAAcAAABBQEBAQAAAAAAAAAAAAAEAAIDBQYBBwj/xABFEAABAwIDBAcGAwUHBAIDAAABAAIRAyEEEjEFQVFhBiJxgZGhsRMyQsHR8FJy4QcUIzNiFVOSorLC8RZjc4LS4iQ1Q//EABkBAAMBAQEAAAAAAAAAAAAAAAABAwIEBf/EAC8RAAICAQMCBQQBAwUAAAAAAAABAhEDEiExBEETIjJRkWFxgdHBI0KhBRRSkvD/2gAMAwEAAhEDEQA/AMJQfuRLSq9E0HyNV5EkeggtpXagkKJpUgcsp07NNWQ0G3Pd80RlUdFvWKKaxLJyUhwMa1EMpkgAXK4GIrA++3tCzj9a+4T9LIsPgny8RoR5taVVVvfdPE+sfJa6jTirUHJh8nD5LHPdLnHn+q9it0eXezETEngJ8EJghq47/sqbGOik4/iIb3DrH/b4pUWZWgLXcV7URY/EZWczYfNO2fh8rb6m5+QUFSnnqjg0SicRiMonwWjIPj8QScjdTr9EThqAa2PEobBUfiOpWk2Hs/rse8WMEA9o6xHZMdk8EAR4LC5RmOpHh+qMpO6o7AvQX9HaJ+HzUP8A0vRAiDbs+iw4tjsw2ZcL1tn9FaXA+X0UD+iVLn5JaGOzGuqIXE1SWu5D5Lav6HU/xOQtboSwzDyJEaaeaWhhaMoaiaXrUHoX/wBw+H6qB/Q47qg8EaWO0ZkPue5I1Fev6H1J99vn9ENW6L1WgmW2BO/cjSwtFSaqaaykdhDyUNXDkR2/onQWcdXTHVVx9IyLcfkmupngnQjhqKNz014KheUAPzpIfOkmAUWrjXEFFFq5lXmM70da9SqfZ+h7UbkUmVK2k6CrFjU72QSyrL3GthZVLhxD2nmPUKLKnAFJKnYN7F3ijlfUP/an/CXfVYI1YJ7VrsdjJotLnDO6iZ0kkmnu/wAXgsjQwhc9oIgFwBN7Am5Xtrc8p7bBONpdWm3kHHtPW9Mo7lBXqZRKlxuILqhMHwNpMx6DuQVQlzwYdA5G5TETYdmVsnU3P3yQzR7R8/CPNPxNUuEBpHGxRuy8Hnn4WsEnNYnk2dSUwDtmbPn+I8dQGGj8buH5Rv8ABaDCs1e421J+iWPoND2RAYGCINoBdog8Ri81hZo0HzKVgXh6a1tzWRzme+E8dNKv4Geazgd2JzXLFsKNIOmVT+7b4n6Jf9YO/uh4/oqJhHJPtyS1MRdf9XH+78/0S/6t/wC35qktxHkuEDiEa2BdnpW3+7Pl9Uw9Km/gd5fVUpauuwjiDAA/NI9AUamBbHpRT/A/y+qirdIWOaRldcEbt/es3V2XiCZFSmL2ylwtw0vZQf2ZiR8bTp8XZOre1atjSCXKCtp3j1C6/B1hTAsXzcy2IjS448kK/DYkfCDfjT0vwI5I3GSVdR97imEKB7MQP/5zpw5To7t8Fyj7TMczMojXnw1KYDnqB4RTwo2Uszg2YkwmIDhJXo6Pt/E7wCSAsq6NQzkeIeN3HmFJCsts0eo18dZsEHvKaMJnYH8Wg/8AK482KrcTsxSuO7Itn/F3fNWGVBYCn1yN5t3yFbO2dU4DxC5dEnwi2tLlg5TYRI2bU/D5j6rv9m1Pw+Y+qXhT9mGuPuDtCdCnGz6n4SunBvHwO8CUtEvZj1RfcZ0moNFD2gb1zkaDfhw0WdwwfkqPJccrQBcjrOcAD4ZvJbarg21aLWPmLaWMtXKWwqQpup9bK4gm95bEQY+5Xqp7HnNbmEq1i1u8u9SUx1RzGbybCb6nT5+C3o6PUMsQ4yQZm8gEC8f1FTDYlDJkLZbmDrkzIBAuL6E+K3ZmjD7G2ZUquDJMm7nG4aPvdvK2zOjtAADJMbyXSeZuisHg6dIEMESZOpJ7zdEZwi0AynQDWhoEACAOACdlXS8LmcJWgOFq5lXS4LmcItANLU0tRGGw5qGGxMTe33qjBsCr/T4pakKyjxWFzNgcZQtPCEG7ZWl/sGr/AE+K4dg1P6fFZdMNRRisRpTCacS7+7V27YNX+nx/RRu2DU/p8f0Spe4WijfijvpqvrPP4StNU2DV4N8VmukuKdhWk5Q4gtBE2vvkdyKXuOO7pAlSq7gULV2hFib8N/cEPQ2897czmtbwvNuJlwhV+N2jUa4uYxhkCTqT2AO0RS9yyhK6Ld2JM6EKB1UDciaYDmg8QD4hRVGBbVEgWpWCHdiYMgkEb7qeqOaHdh3HQT3enFabS5ERuxxPxu8SkhHYto+JqSBWjWY8/wAEg7gddbEHvXNjuPsREaHyP0ClxdPquF4IOu6yh2bhstODJkkyNwO71WXyja9L/A6hhstQOuMxE776ytLB3fJULx7v5gr1zSDIHpryWYKpP8GpSbSskoA37LKQk8Lff33qLrRp26bk3D7QDrAgmJiDPfKqSCZ38UjV1GU2Sp1Sfhjv17FxmMnNAkibAg6diAMptrp0zD1H02s9o4OM3hrdJbMGTPBRbP8A2mU3GKtJ1PTrNOcdpEAjulYSrUJe4nVznE95MoxmFlocRaYkDesNI2rZ66yvnyPpwWOAMg2MiQeKbVr1JsyQJ7xu+SB6O1IwlOBGUZY7DqOSONdzRJHKLj1W4tMxJNHG4txAMN/zD5Jn744atb4n6KKgwloMbvryXeteJ3ffuoaQ7HnHuiS3ho6TcxpCjdtIi+V3gk5xjrcW8viHJSPxXVkNcYgQInzIG/ijSvYLfYcccIBIOkph2ozj5hPe4EG6rzQEe+NBvJ/32U6iG5pejNcOrW4OG75di17GndCw/RRobVZBmSd86tPEnkr7bTnCoIJAy7idZKm9mYkty4qA8vBR5HcR4LOU3ki8njf9V0yQYF933KLMUX7mnj5JjgeI8FSgm3V7ea6XHeI+XgEWxMtHzxHkvPv2gVCz2jhEgMcJFty1zKRL2nQAi3FZzp1SDnFpE5mttxEmfRFXsbxOpWY6vRzsLTo5ubcDaDa3YqvD1Oo240G/krKqxzYl5aLhoys0tvg8AqY7LMuyGWiInNMbwQOax4UZ+VKvwehDN4afc0OFqzTbeRHoYUWINlzAAspNaQLTxG87iF2uZbKqlWxzSdtsj2fU/ijsKl2liXCrREghziDNz8Pu8CoNk05rdxRG2cMRUwziIHtIBgwTawP3oqOKa3JsmdgpM53Dla3LRJF5Uk6RvUwmqCBpI++KjADZaBEfdlNXaI0In6lRuaeR15JtGEC1XzIj3XN9Rf1Vzia9YP6rMzbXtwv81VYkdQmLxp2GVbNxb85Ba7KZExA0sZhKLWpmn6UGTJ11sh6eFY27Q7hv04XPYpIM6zp8QGvdyCe4E7/PttomZJM5jfx0+7KHD4QMLi0GXEkyDEkTe8AKQNneOGqr9s4+pSbNOmasHrgH4d9t57kBZgX9DsVJeWCCSZa4EXOttAtBhNminTa0kEwcw1BJlaelt7DuwtTEsBcKYAcycjw4kBoMaXI61xrrEKuoYP8AeWMqOaaLniSBDgW6hw/Ce0dyzkx615B4s/gy/qrZ7Wv5RLsBzvZuEdS5b4wR2SPNW1NsiD6R812nhW06eVogAEfUk8ZUGDrgkRwNoj8O7x8ER42HN3JsbQpmBw7/AJELvsCJv6/VMadLE6c935VIHu5+H/1WhMY9lrmbt4/iHNTU6YaICjLrCfxNHmOQVXiMXiIGWSSHWDBqDUA139Rv+NJsTZb1GSBP3YoI4T+k+Le7epqGIzUWOBPWAMkAHfMgWB1UTi6dT49iSHZa7CMVmWjrN4cY3LS7dZdh5H1/VZrZxh1M8C31C1HSKk8hmQfinssovkzJFSAm132tvsghXcTqmNY5wkmwO8+iBaSzoutzCnzKmaSbNLpJsNCVE2g+o7Lcm+/h280GdBomVmwTw8oWb6btio06dX5uRrqAaWAWcSMwmRO+VB03YJZOmX5/qmuQgqZkHuH4vAKBz+LieyylrgFpAMEzBjf3oc/ywxxLjABPuz4blUqNLuTvNMq+4uYnEFjJAmIvr2kx3ptOuH0yR96eKTGiXo5UArmTALSPNq1HSHEMfh8NSp07squqOeS2QMuUAXvOY7vhWIw78tVp5wtG51wtrgXeyIUzxPiuKYBdQAYaDrxoNVC111a4ffeJET6eYVXDc8/CYJ/p0keKbJp70yL7Ks8HhmdUl0uu6JtcQRCrHkETqLdllLQx1JpY05vaXAgGJdx7ouoUlktLlP8Agsn5Sxx+BFQi+WATYx6EKXCU/ZsayQYtJJ3md5PHioQ/7ynwH3vUzOc/4Y7hxVjA9uJgT1SL6SbDsTcS51FlNzmF7qpAaG2lzm5oJPugNBJJ3N3pmJP8N/ve47luPmh8BiK7aThiHCvkg0cjQHutkykmADEXvvuVXFd7HN1GnTT57fUjw52lTB9kcI1ri5xZ7O1yTDnZJdPEp2H2hiKlVlGvhhTL7CrRk0wQCbtk5NI17kZQ2nViX4RwH9FZj3xzaWhpPY5LalMV6ZZTquZMZiAW1GjU03CeqSCOIIO8FW0L+27OV5pNefS4/TsTU6k5mTLmyOZ7Y38Uw0ssE7psNJifvtQuxtmNwZd7Iu6zHNdmdrmESbW7oR+Lqsd7pzS6c1hMsy3HI89F58nKE9LR6cHHJDUiCnUAAkGYHyCX7yOfl8iuAjcRpuDr94+SeykDoT/m58TwVLGRPqhwAAJuD4EHVNq02uaQadjIIOa8mdw3klENoDj6fNQYho3G8cG8+SQM5RaA1rQ0Boi14AnS45qZ+FkngnUmDJ3a28fvgpGTF7qcpUzSVioiI5LZ7UcSwRoTfXQg8FjHuA1t22V47prRpgBxuAN7RuHNTbB45S4RFgcO5mbqlxIt1XR2XCidsyq74HeQjxKbV/aNRvEW5k+ENuh6nT4n3KZJ5MefMwEKSH4OX/iHYXY1UODi0COLh8iisJsdzarnnLBmIJm/cs7U6ZYkiW0sv5so9SShqvSDHH4qbe8n0aFq/oJ4Zd2vk02J2BmcSHgA8pIVR05Ia1hdoA6e4tVMdpYonr1pH9OYepUddznNOcl0j4r9qFdi8PT3TM5s/aBq5zkGUO6p48RfeOPNFPns7oU7aQa0Na3K0WAmB6qMnsHYJ+SsIEqMcd/muNpww6d3epqlxrMHW3kmsHVPYoeI/EcDeny2VFUw5p/qb6rTTcdqzGOsJ4EHzCt6W2Guc0ZSJIG7jvXQjDLQNSTfaH7lJAi4DJMckzD1mNqljwIdobTP4STuNu9E4ijvVXtTDyGuO4QR2aE9o9Fp8biaJMfhG03loBBMEjcJnT6LrKkZWxYAfDaY/F2qCSNDJMTN/sqt2vXDDmcd0nunxUZPw42kbxx1bcGhpvG8t7C8cd6lOKpn3X0zM3zgzxiN68+pbaZVMOdkZEwbF/aRYDlqezUjE7apDLDphwMNGggjs5d6n4s+NJbw4+5tatZuRwLqdwd/b9UZiME5uH9q1w/ltqC3IG3H9Vj9n7UZVHVJtEgiCJ+zoiMBsGo6kHMxVZstgsklkGJZE+7EK3T5ck3JJbnN1OPDFRc3tZenHOyTmMq32QyiaIq16jWl0zLmMsHECZ3281l2YsNpwbOmCOHIqox2Dp1LkBxB3+loK54Z5wlu2d2XpMWSO0V8Gy2htzBvd7GjUa+qSIyy4Q0Eu6/u6TadyVSgLczfURoAs1gNoU2ABuHY2Iu3WxnUiT3lXB249zABSblFwS45okHhA08yqZJxbTuyGPFNLTppfj+AltB32SOOvWMp4w5OoHeQfVqgweJNRjX9YZrxym05WkXF/so1ub+keJVSZCMJBE/Ld3BBbQxJpvADc0tc673N0I6tgZnN5KzeDa414cuZQ1clsHNqdYFkCY7DMDqbXQRLQYJJiRpc80BjBRbT9pUqOynjUcG33ADs0HBGYvFtp0nPqPIaAZJgfLVeXP2k6vULhIYycjNYBsY5kElZkrKQlStPc09XpFhGuAFJzxxknuAc5WuydpYesYptaHDUFoBi9xrI7OKxraENMNkCAfv70QIc6k9r2uhwMgjXv+nBJRXsN5Jvlv5PTKjyNIFgbRwCc55ib+XAWt3oLY+2P3ikHxB0cBpO9WbAYGui0TIa7SbXhNNL5FSPBJK57KwumIDxWFzAtkgcQb9x3XUFH3qzZJMNN+BbHqD4o/2aDyfx3c6Y/wBRClNdy2N2mvp+gR5BJ1UDjwA71Ln5AefqmHMePdp5KpAieHRwHh4LlEWN5158E59I/wDKbSbEyk0MqdrN6ruxMpOhzTwLT5gonadLqE8ihWiWt7B6BCGX5x1Le4ef0SVGKaSYj0mrUAPh4AKv2jUDmjKO08Ru15hSF2cAjeAfGF3aGSnTBeQBeTztp2yVR00T3uivDOqDw+x98llOnDB/DdIzXGXfBvm7AfVS7W6SugtpdUaFxFz2A+769iyzqFR0udJMySTJI+qwmmUpohFbiCFIKo4qOiczgANSArbDbAeYJZPHh5BaSsTdDdivcKhcw3aAS2bPE3b27xzC32wNu4bIM9TJlhp3TAsRa5iJGt1k6GwnMk5Q3vI9OaF2fiM1YsjTMdbG4v2oS0y1RluZlWSOiUdj0SptbZ9YQ/2xuRJoOHKc0aJmIpbNaLe3PITP+Yj1WfZJ+4U50Sk3PeRqEVj2haRLUxeHe72dDDvpkxFWrUJ336jXaxpfWFZDZj9HOblA+EHMeV7DtuqHKW3OodI7NfVbaZHb81KUYrsVWSXuQe1LRAgAWHYNOCYMYeI7gP8A5KZtK0jfHHgJ0jem/u15kjx+q2TG1qpOhPdF7HhK42rvPmfkY3AogYfNADcxO4CZPYiNrbIFCmDVqU6Zn3buOht1R2aTruQBg+muIdVLKIIhz2tMRbed54IzZODwdHDA1qBLc76ZrU6kVA4NlodTdaZIAMAQXWm6A2rsqpWc17XCGkEZgRJBGk8vRVFXFR7YGrla/wB+mRcvbJbIG4OJI7dN6n6uGU0tLcO6X7PfhKrQyoH0KzS+m8AtBGYtcCNQ4EGe1UrHSPs+qumbQZiKDqEtyYcAUXOJaXPqOknLB6sMI3Ae8dSqvA4X2lSnTmMxAMa66eC0uBGw6JYE06En43Od3Gw8gFdNFhp5onB9H6ga0ZSLSBG6w8pCLZ0Xrl0FzG+fCRwm4WqZOypcB6rgbx5/NX46GwJfWJ5NAHmZUb9hYZvv1fF0nwCAKCq8NB7LCdVWYAFvWeL5Gtte8uJ+S2efB09GF/8A6n1Meqjrbea3+XQAtq6APAT6rMo2bjNpNGToYOq49Si4/wDrHmUsbgalJodUaWgmJkG+sHLfRWOO6WZSS6rSpnllB/zErO7U6WUXiDVdUgzYOI0jhC2YRMC38Q++1RveO3zVJU6SM+Gm89sN+qHdtqq+zabQOcu77Qs0MsMfjG+zI5Hh4oGntBuRoi4AGh4J1TDnKZgm94geAQ/sjAGiBj/7QHPw/RJRex5pJgeibMqxSbJ0Hb2eSnxOzxjIpl3s2tl8xmJiGxEiPe5qtBaxoG4K42DtKk8OcKWUCwJMh3GN8CBqVmEtWxqSrdAtLoDhQQXuqvjm1o7YAnzVnhejWFaC793aWje4ud4g2TcZjJEANA5CD6lCvxkNgugcCfkbeStSRK2ylp0WNuA0TwEeakNUDj2Qf0XH1GSTc33A/wDCdX2gXTLY5uIHkFzSyRXMi8YSfESv2sQaTzG7f5ecKpZs1rabKwEOA60b2u3kbyJHgjdpbQaRkcbGLNGsXiTpuRWDaDTaItlA8oXPPKk04l44nVSIsLVkKZzoVS5nsnFpm12niDx5optUkX+/uF3RkpK0cklTpkxMlbDCnNTpn+lp8gsg1y1OycSPYs7I8CVmatBF0HU6VtTHcqnbOONKoxo0cNSSbzYKxqbQA1gbrmFX1cM3E4iiwkEPe1hF9NTJ7JCwlJD2N30J2IWs9rUAzvE6RDTBDfQntA3I7pH0XZihmIOdgOWIvvymeJV5h6cANH2d6KhVaTVMUW07R5lQ2G/+X7Mz+HKfThzQO0/2Je1GdrmU3a5ILh2FwIjzXrkKOrRDhDhI1jd3jeoxwqO9lp5nJUeBHoTVwbg00pDyYc0yHBglxaRP4hExN4lS1Nh/uj2vqtIB3Q6esZBFolpLTLeA3r3otQuPwDKrHMeAWu1B8j2g3T8OnaZlZNqaPLsZ+0SmzqmpRbltGbO4biOrfiqTF/tOZNqtR35Kcebo9Ud02/ZqGVPat0d7xaIk8SNx9Vm6fR+kOfafotLJez5MyhX2OYn9oBdpSqO51KkeV1XP6Y4l38unTb2Bzz6x5K6Zs6m34R2x9VMKA3J6jNGadjsfU+N7fytaz5SojsKvU/mVHO/M9zv0Wr9l2dyZkE/YSthsYnE7MFOsynA62WTHExZXbNhUxuJ7/oh9vNjFUT+T/WtAWJiKr+zmjRoXDQVqaKjdhggCnqU0NUIbqQO0geq7tvawY72dPUe87WOQ5rPuxF7eJuT3ppAW5xLfxDz+i4qb94P4j4pJ0BtBhnuaA5zWsBuSSCQDppbv5K3o44BoDXtjQBgnwJJ9Fl8U/wBoC48Si9nVOozlPqf0XmynOKtM9FQUpVJbl+TOpcfzEjyEKdgpBoMOnfADR4m5VRX6SU2zlBd3Aev0QDukpJHUaLi7peRz3DyU6yPn/JuoLg0Lmgnqg8hr5pmLwrWscatRjLGxIGoO6bqjGNqvqOaXvI3Bpy7xHuxxC5iNmF9VlINA6rqjtPytnXeT4IWGTYPKkAvMi+76K92Yf4be8eBKzzT1R4Hy+i0vRykx1EFz4OYiLcZ4TvW1jc9kGSairYDtdnXpn8zfQhCVcYGRNzOg108hdHdMa7KYphgJnrZjm1FoE+Pgs41p1NydSvT6bE0tLPMz5FdoOqbaedAG+fr9FLg+ktRkB5zM4aEdkWVUUxy7njjVUcimzf03Ne0OBkG4I9Vf9B8NnxrCR/La957YDR/qlef9FdpwTSP5m/7h8/Feo/s3ympXeR1hkYD/AEmXR4jyXC4OMqOpStWekUB98ypkPReiQUwEUgkm5kAdTSuZl0oAhrUQ4FrgCDYg3BXmXSfYNOnWLabiBre7Qd7SR3X530W62vtQtljLHefkFmcS0HVcebKrqPJ2YcTq5cGEr0XMdlIg9uvMHeFHB/4/VaHbeFYWyBcblRCi7t9fEqmKetbkcuPQ6ODnf74JSOSkZhC7QE+J8kXR2K87svbbyVaImM6T/wA+ifuzgr/EYtlP33tZ+YiUfj+hrKzmOqPcMk2aAJuDcmeClodEsKxxd7MPcTJdUJqEnj1reSNlyG74KOjtak8xTc554MY93+lqOdgKr2HI3I4ixf1b8SBJWkpYW0NAA4CAPAJ1TBOAmLcReO3gpLPhlLRGSb9rNPHNK2tjBYb9nI1q1nOJucgDZPa6Z8FbYTohhqelIOPF8v8AI28loCxNLFcwBtwwFgABwAASRWRJAjA4yg1uZrdASO/emYEwI5z4/wDCbUF6nNxP6qLCOv3ffqvNlvA9OFqe7BahALp4lDg6b9/miMWzrO7Shzb74kKy4TJ/3NBzdpO9pnDQCYt2ZeP5VBU6WOZVe8SXODW2MQGzaQOM6J+Kb/DdFobr2/fmsu666YpnNKSfCL+riSaIeAAYJ4713Y/Sl7XNYWtLSQLCCJtPND4W+HLeAd6yhth0pr0+AM+AkeYWMSS1fcrmbaj9jR9JcW5xptOgk+gQNQojpCOtTPaEG4rv6fhnBm5Q1xUbyuucmOK6CSQ7D4gse1w1aQf0Xuv7NHB2HfUbfNUdPYGty+RXghK95/Zlh3M2bQMXOdxGli9xH+XL5LnyruVg+xvcO/RGsKrcM9rvvejaYI5hRZRBCY5LOeC48rJojqFDYjH+zpvcfhBI5/8ACjxe0WtMTJ0IFyO3hu8VT7Zris0NggAydL9qAKF/SVjzIDjN5ynzson7SafsowYBo3KRlADQBc7wROiPUSXYq/Ye03GN507hKkbs1g+Ed91YuCjIVIQUFSJZJubtg4pxom1KUgiYRBam5VQlwUVXDuYTmlw7fO4Nk9laBOS3PMfSFbvpg2KrMXs2Lt11/wCeHb6arxer6BvzY/j9Hu9L/qEZeTLs/ft+SBvSBjHQ4GYJjS28i86aIDH9LK9O7Q9zCYzsYGAQSIbNyY5mVJUxVbO1zHNa4WdMjO02hzmOa4kXi++6u9n9JqtZr6eJw5fNizqSBeWgQRUkgHlbVPpHhhCklf1Vu/v+jHVwyrJqr4br44+RmBxTKoyvIFQakACJ0FSmD1T2R2FS4nAuZciQdHC7T2HjyN12vs5tENcW0hSeBkq1G0qT8zxOUWBcYE7h4J2yq7mNh1RrxoQOs0jdxGkcVSXU5Onf9ZXH3r/yPKWKc5eXf4QHkSV0MA11/ZvvwdA7pBPmkuj/AHuL6/8AWX6H4E/p8r9njdRyGwh63j8lO5DMMO7/AJFZa8rOmLqSO4mnLyPvRCVaJ4a/VWTNSeQU76ZIhotx0HbJjyVIVo3Zid69kVlen1Q3e4gd3HwhVG0sFlquDdDcDtutM/CCQ4kkjQCwHedUDtLEGnBaBJm5ubdqrrb9KMxgrqTAsJQcxhBBEzqIlc2G3+MyOf8ApKdSxTnzmM6KXYNE+2kDSZ9FmF6nZeaSiG9JWHKx3AkeUqvLrAqz6U/ymfn+RHzVPRdLQu7BtaPMynXFRvcnOKhqPXQ2SDNj4E169OkPjcAezVx/wgr6Q2W0U2hosAAI3QBAXhX7MGB20aYP4XkdoF+y2Ze4NqQSoTdlIotmsgyLT4HkUdTqOGoPddVeEeYt1hwOvcj6VeNPA6jxUjYW2t2+BTajuRTRihvTKmK4JDMh0jwDsNUdi6Teq4j29MfFuFUbg8aTvtPKaji21WNewy1wkH70O6OSu8XWlpkAggiDcEEQQeK81xNd+zcQZBdhqhkgSS3i5v8AU0aj4mji1DEa/KuFqdQrte1r2ODmuALXC4IOhCTkhkTgmEKUhNLUCbIiE0hTFqaWpiIS1NyqbIuZUAVuM2aHC2vDd+ion4nLVcGuY2pSDXNDyWjPOZodcDrQGiTHW4i2uIVVs2kKuIcYDvaNewCS0QGVIJcLgDrX3XUX0+OWRZGt0dMeqyRxvHez/wADelfSYVmNc6KeZouypmZmgvpVA9okOzZRD2Me2QQ4QZp+juzMWa1Os2uKjKhzNLvaez9oSSKVXKOoXA5g0w3rjQwq/ZvR91R4puMUi5zqb46lg0tc9sSGPNSlebB8mRMe1UqjWVhRb1AWZ2NgZSAYeGfhLSWyLiHiN8d0qjsjktszDtkY8mTVrgncypQawflBEgJIfbWyRiK9So39+guy/wAE0jTlnUOU+14tPfKSVhS9zxx6EJ63f80kl5S4PQXqLPAj3j2f7kRPWHafQpJLOH1lM3pOV1U7cH8PvHzSSXc+Djh6kVWF393qrzZJhhi3XPySSU4epnRm4G9Jh1Gd/qxUuF91JJdWLk4cnB2oh3pJK8iRr/2S/wD7Ef8Aiq/7V7Mzekkoy5KIK2W7rDtWhDZF+C6kpvk0Dt1UGJN0kkARYj3Vi+nY/wDw6p3hoIPAhzYI4FJJAiu/Zk8+wxDZMNruDRuaC1pIaNwkk961zkkkhsauJJIEcXEkkAcTUkkCIMb/AC3/AJXehWIp1TkpCTDszXX95rsS5rmniC0kEbwUklvHyPseh4ekP31zYEfvTWRFsn9nHqR+GwtpZG7Zec2znSZ/emid8GnWBE8CAJ7Eklp8mUWPRMRgsP8A+MHxufNJJJYf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2054" name="AutoShape 6" descr="data:image/jpeg;base64,/9j/4AAQSkZJRgABAQAAAQABAAD/2wCEAAkGBhQSERQUExQWFRUWGBYWGBcXGBcVGBcXGBcVGBcUFRcXHCYfFxkjGRcVHy8gIycpLCwsFR4xNTAqNSYrLCkBCQoKDgwOGg8PGikkHCQsKSwsLCwvLCwsKSwsLCksLCosKSwpLCwsLCwsLCwsKSwsLCksLCkpLCwpLCwpKSwsLP/AABEIAMIBAwMBIgACEQEDEQH/xAAcAAABBQEBAQAAAAAAAAAAAAAEAAIDBQYBBwj/xABFEAABAwIDBAcGAwUHBAIDAAABAAIRAyEEEjEFQVFhBiJxgZGhsRMyQsHR8FJy4QcUIzNiFVOSorLC8RZjc4LS4iQ1Q//EABkBAAMBAQEAAAAAAAAAAAAAAAABAwIEBf/EAC8RAAICAQMCBQQBAwUAAAAAAAABAhEDEiExBEETIjJRkWFxgdHBI0KhBRRSkvD/2gAMAwEAAhEDEQA/AMJQfuRLSq9E0HyNV5EkeggtpXagkKJpUgcsp07NNWQ0G3Pd80RlUdFvWKKaxLJyUhwMa1EMpkgAXK4GIrA++3tCzj9a+4T9LIsPgny8RoR5taVVVvfdPE+sfJa6jTirUHJh8nD5LHPdLnHn+q9it0eXezETEngJ8EJghq47/sqbGOik4/iIb3DrH/b4pUWZWgLXcV7URY/EZWczYfNO2fh8rb6m5+QUFSnnqjg0SicRiMonwWjIPj8QScjdTr9EThqAa2PEobBUfiOpWk2Hs/rse8WMEA9o6xHZMdk8EAR4LC5RmOpHh+qMpO6o7AvQX9HaJ+HzUP8A0vRAiDbs+iw4tjsw2ZcL1tn9FaXA+X0UD+iVLn5JaGOzGuqIXE1SWu5D5Lav6HU/xOQtboSwzDyJEaaeaWhhaMoaiaXrUHoX/wBw+H6qB/Q47qg8EaWO0ZkPue5I1Fev6H1J99vn9ENW6L1WgmW2BO/cjSwtFSaqaaykdhDyUNXDkR2/onQWcdXTHVVx9IyLcfkmupngnQjhqKNz014KheUAPzpIfOkmAUWrjXEFFFq5lXmM70da9SqfZ+h7UbkUmVK2k6CrFjU72QSyrL3GthZVLhxD2nmPUKLKnAFJKnYN7F3ijlfUP/an/CXfVYI1YJ7VrsdjJotLnDO6iZ0kkmnu/wAXgsjQwhc9oIgFwBN7Am5Xtrc8p7bBONpdWm3kHHtPW9Mo7lBXqZRKlxuILqhMHwNpMx6DuQVQlzwYdA5G5TETYdmVsnU3P3yQzR7R8/CPNPxNUuEBpHGxRuy8Hnn4WsEnNYnk2dSUwDtmbPn+I8dQGGj8buH5Rv8ABaDCs1e421J+iWPoND2RAYGCINoBdog8Ri81hZo0HzKVgXh6a1tzWRzme+E8dNKv4Geazgd2JzXLFsKNIOmVT+7b4n6Jf9YO/uh4/oqJhHJPtyS1MRdf9XH+78/0S/6t/wC35qktxHkuEDiEa2BdnpW3+7Pl9Uw9Km/gd5fVUpauuwjiDAA/NI9AUamBbHpRT/A/y+qirdIWOaRldcEbt/es3V2XiCZFSmL2ylwtw0vZQf2ZiR8bTp8XZOre1atjSCXKCtp3j1C6/B1hTAsXzcy2IjS448kK/DYkfCDfjT0vwI5I3GSVdR97imEKB7MQP/5zpw5To7t8Fyj7TMczMojXnw1KYDnqB4RTwo2Uszg2YkwmIDhJXo6Pt/E7wCSAsq6NQzkeIeN3HmFJCsts0eo18dZsEHvKaMJnYH8Wg/8AK482KrcTsxSuO7Itn/F3fNWGVBYCn1yN5t3yFbO2dU4DxC5dEnwi2tLlg5TYRI2bU/D5j6rv9m1Pw+Y+qXhT9mGuPuDtCdCnGz6n4SunBvHwO8CUtEvZj1RfcZ0moNFD2gb1zkaDfhw0WdwwfkqPJccrQBcjrOcAD4ZvJbarg21aLWPmLaWMtXKWwqQpup9bK4gm95bEQY+5Xqp7HnNbmEq1i1u8u9SUx1RzGbybCb6nT5+C3o6PUMsQ4yQZm8gEC8f1FTDYlDJkLZbmDrkzIBAuL6E+K3ZmjD7G2ZUquDJMm7nG4aPvdvK2zOjtAADJMbyXSeZuisHg6dIEMESZOpJ7zdEZwi0AynQDWhoEACAOACdlXS8LmcJWgOFq5lXS4LmcItANLU0tRGGw5qGGxMTe33qjBsCr/T4pakKyjxWFzNgcZQtPCEG7ZWl/sGr/AE+K4dg1P6fFZdMNRRisRpTCacS7+7V27YNX+nx/RRu2DU/p8f0Spe4WijfijvpqvrPP4StNU2DV4N8VmukuKdhWk5Q4gtBE2vvkdyKXuOO7pAlSq7gULV2hFib8N/cEPQ2897czmtbwvNuJlwhV+N2jUa4uYxhkCTqT2AO0RS9yyhK6Ld2JM6EKB1UDciaYDmg8QD4hRVGBbVEgWpWCHdiYMgkEb7qeqOaHdh3HQT3enFabS5ERuxxPxu8SkhHYto+JqSBWjWY8/wAEg7gddbEHvXNjuPsREaHyP0ClxdPquF4IOu6yh2bhstODJkkyNwO71WXyja9L/A6hhstQOuMxE776ytLB3fJULx7v5gr1zSDIHpryWYKpP8GpSbSskoA37LKQk8Lff33qLrRp26bk3D7QDrAgmJiDPfKqSCZ38UjV1GU2Sp1Sfhjv17FxmMnNAkibAg6diAMptrp0zD1H02s9o4OM3hrdJbMGTPBRbP8A2mU3GKtJ1PTrNOcdpEAjulYSrUJe4nVznE95MoxmFlocRaYkDesNI2rZ66yvnyPpwWOAMg2MiQeKbVr1JsyQJ7xu+SB6O1IwlOBGUZY7DqOSONdzRJHKLj1W4tMxJNHG4txAMN/zD5Jn744atb4n6KKgwloMbvryXeteJ3ffuoaQ7HnHuiS3ho6TcxpCjdtIi+V3gk5xjrcW8viHJSPxXVkNcYgQInzIG/ijSvYLfYcccIBIOkph2ozj5hPe4EG6rzQEe+NBvJ/32U6iG5pejNcOrW4OG75di17GndCw/RRobVZBmSd86tPEnkr7bTnCoIJAy7idZKm9mYkty4qA8vBR5HcR4LOU3ki8njf9V0yQYF933KLMUX7mnj5JjgeI8FSgm3V7ea6XHeI+XgEWxMtHzxHkvPv2gVCz2jhEgMcJFty1zKRL2nQAi3FZzp1SDnFpE5mttxEmfRFXsbxOpWY6vRzsLTo5ubcDaDa3YqvD1Oo240G/krKqxzYl5aLhoys0tvg8AqY7LMuyGWiInNMbwQOax4UZ+VKvwehDN4afc0OFqzTbeRHoYUWINlzAAspNaQLTxG87iF2uZbKqlWxzSdtsj2fU/ijsKl2liXCrREghziDNz8Pu8CoNk05rdxRG2cMRUwziIHtIBgwTawP3oqOKa3JsmdgpM53Dla3LRJF5Uk6RvUwmqCBpI++KjADZaBEfdlNXaI0In6lRuaeR15JtGEC1XzIj3XN9Rf1Vzia9YP6rMzbXtwv81VYkdQmLxp2GVbNxb85Ba7KZExA0sZhKLWpmn6UGTJ11sh6eFY27Q7hv04XPYpIM6zp8QGvdyCe4E7/PttomZJM5jfx0+7KHD4QMLi0GXEkyDEkTe8AKQNneOGqr9s4+pSbNOmasHrgH4d9t57kBZgX9DsVJeWCCSZa4EXOttAtBhNminTa0kEwcw1BJlaelt7DuwtTEsBcKYAcycjw4kBoMaXI61xrrEKuoYP8AeWMqOaaLniSBDgW6hw/Ce0dyzkx615B4s/gy/qrZ7Wv5RLsBzvZuEdS5b4wR2SPNW1NsiD6R812nhW06eVogAEfUk8ZUGDrgkRwNoj8O7x8ER42HN3JsbQpmBw7/AJELvsCJv6/VMadLE6c935VIHu5+H/1WhMY9lrmbt4/iHNTU6YaICjLrCfxNHmOQVXiMXiIGWSSHWDBqDUA139Rv+NJsTZb1GSBP3YoI4T+k+Le7epqGIzUWOBPWAMkAHfMgWB1UTi6dT49iSHZa7CMVmWjrN4cY3LS7dZdh5H1/VZrZxh1M8C31C1HSKk8hmQfinssovkzJFSAm132tvsghXcTqmNY5wkmwO8+iBaSzoutzCnzKmaSbNLpJsNCVE2g+o7Lcm+/h280GdBomVmwTw8oWb6btio06dX5uRrqAaWAWcSMwmRO+VB03YJZOmX5/qmuQgqZkHuH4vAKBz+LieyylrgFpAMEzBjf3oc/ywxxLjABPuz4blUqNLuTvNMq+4uYnEFjJAmIvr2kx3ptOuH0yR96eKTGiXo5UArmTALSPNq1HSHEMfh8NSp07squqOeS2QMuUAXvOY7vhWIw78tVp5wtG51wtrgXeyIUzxPiuKYBdQAYaDrxoNVC111a4ffeJET6eYVXDc8/CYJ/p0keKbJp70yL7Ks8HhmdUl0uu6JtcQRCrHkETqLdllLQx1JpY05vaXAgGJdx7ouoUlktLlP8Agsn5Sxx+BFQi+WATYx6EKXCU/ZsayQYtJJ3md5PHioQ/7ynwH3vUzOc/4Y7hxVjA9uJgT1SL6SbDsTcS51FlNzmF7qpAaG2lzm5oJPugNBJJ3N3pmJP8N/ve47luPmh8BiK7aThiHCvkg0cjQHutkykmADEXvvuVXFd7HN1GnTT57fUjw52lTB9kcI1ri5xZ7O1yTDnZJdPEp2H2hiKlVlGvhhTL7CrRk0wQCbtk5NI17kZQ2nViX4RwH9FZj3xzaWhpPY5LalMV6ZZTquZMZiAW1GjU03CeqSCOIIO8FW0L+27OV5pNefS4/TsTU6k5mTLmyOZ7Y38Uw0ssE7psNJifvtQuxtmNwZd7Iu6zHNdmdrmESbW7oR+Lqsd7pzS6c1hMsy3HI89F58nKE9LR6cHHJDUiCnUAAkGYHyCX7yOfl8iuAjcRpuDr94+SeykDoT/m58TwVLGRPqhwAAJuD4EHVNq02uaQadjIIOa8mdw3klENoDj6fNQYho3G8cG8+SQM5RaA1rQ0Boi14AnS45qZ+FkngnUmDJ3a28fvgpGTF7qcpUzSVioiI5LZ7UcSwRoTfXQg8FjHuA1t22V47prRpgBxuAN7RuHNTbB45S4RFgcO5mbqlxIt1XR2XCidsyq74HeQjxKbV/aNRvEW5k+ENuh6nT4n3KZJ5MefMwEKSH4OX/iHYXY1UODi0COLh8iisJsdzarnnLBmIJm/cs7U6ZYkiW0sv5so9SShqvSDHH4qbe8n0aFq/oJ4Zd2vk02J2BmcSHgA8pIVR05Ia1hdoA6e4tVMdpYonr1pH9OYepUddznNOcl0j4r9qFdi8PT3TM5s/aBq5zkGUO6p48RfeOPNFPns7oU7aQa0Na3K0WAmB6qMnsHYJ+SsIEqMcd/muNpww6d3epqlxrMHW3kmsHVPYoeI/EcDeny2VFUw5p/qb6rTTcdqzGOsJ4EHzCt6W2Guc0ZSJIG7jvXQjDLQNSTfaH7lJAi4DJMckzD1mNqljwIdobTP4STuNu9E4ijvVXtTDyGuO4QR2aE9o9Fp8biaJMfhG03loBBMEjcJnT6LrKkZWxYAfDaY/F2qCSNDJMTN/sqt2vXDDmcd0nunxUZPw42kbxx1bcGhpvG8t7C8cd6lOKpn3X0zM3zgzxiN68+pbaZVMOdkZEwbF/aRYDlqezUjE7apDLDphwMNGggjs5d6n4s+NJbw4+5tatZuRwLqdwd/b9UZiME5uH9q1w/ltqC3IG3H9Vj9n7UZVHVJtEgiCJ+zoiMBsGo6kHMxVZstgsklkGJZE+7EK3T5ck3JJbnN1OPDFRc3tZenHOyTmMq32QyiaIq16jWl0zLmMsHECZ3281l2YsNpwbOmCOHIqox2Dp1LkBxB3+loK54Z5wlu2d2XpMWSO0V8Gy2htzBvd7GjUa+qSIyy4Q0Eu6/u6TadyVSgLczfURoAs1gNoU2ABuHY2Iu3WxnUiT3lXB249zABSblFwS45okHhA08yqZJxbTuyGPFNLTppfj+AltB32SOOvWMp4w5OoHeQfVqgweJNRjX9YZrxym05WkXF/so1ub+keJVSZCMJBE/Ld3BBbQxJpvADc0tc673N0I6tgZnN5KzeDa414cuZQ1clsHNqdYFkCY7DMDqbXQRLQYJJiRpc80BjBRbT9pUqOynjUcG33ADs0HBGYvFtp0nPqPIaAZJgfLVeXP2k6vULhIYycjNYBsY5kElZkrKQlStPc09XpFhGuAFJzxxknuAc5WuydpYesYptaHDUFoBi9xrI7OKxraENMNkCAfv70QIc6k9r2uhwMgjXv+nBJRXsN5Jvlv5PTKjyNIFgbRwCc55ib+XAWt3oLY+2P3ikHxB0cBpO9WbAYGui0TIa7SbXhNNL5FSPBJK57KwumIDxWFzAtkgcQb9x3XUFH3qzZJMNN+BbHqD4o/2aDyfx3c6Y/wBRClNdy2N2mvp+gR5BJ1UDjwA71Ln5AefqmHMePdp5KpAieHRwHh4LlEWN5158E59I/wDKbSbEyk0MqdrN6ruxMpOhzTwLT5gonadLqE8ihWiWt7B6BCGX5x1Le4ef0SVGKaSYj0mrUAPh4AKv2jUDmjKO08Ru15hSF2cAjeAfGF3aGSnTBeQBeTztp2yVR00T3uivDOqDw+x98llOnDB/DdIzXGXfBvm7AfVS7W6SugtpdUaFxFz2A+769iyzqFR0udJMySTJI+qwmmUpohFbiCFIKo4qOiczgANSArbDbAeYJZPHh5BaSsTdDdivcKhcw3aAS2bPE3b27xzC32wNu4bIM9TJlhp3TAsRa5iJGt1k6GwnMk5Q3vI9OaF2fiM1YsjTMdbG4v2oS0y1RluZlWSOiUdj0SptbZ9YQ/2xuRJoOHKc0aJmIpbNaLe3PITP+Yj1WfZJ+4U50Sk3PeRqEVj2haRLUxeHe72dDDvpkxFWrUJ336jXaxpfWFZDZj9HOblA+EHMeV7DtuqHKW3OodI7NfVbaZHb81KUYrsVWSXuQe1LRAgAWHYNOCYMYeI7gP8A5KZtK0jfHHgJ0jem/u15kjx+q2TG1qpOhPdF7HhK42rvPmfkY3AogYfNADcxO4CZPYiNrbIFCmDVqU6Zn3buOht1R2aTruQBg+muIdVLKIIhz2tMRbed54IzZODwdHDA1qBLc76ZrU6kVA4NlodTdaZIAMAQXWm6A2rsqpWc17XCGkEZgRJBGk8vRVFXFR7YGrla/wB+mRcvbJbIG4OJI7dN6n6uGU0tLcO6X7PfhKrQyoH0KzS+m8AtBGYtcCNQ4EGe1UrHSPs+qumbQZiKDqEtyYcAUXOJaXPqOknLB6sMI3Ae8dSqvA4X2lSnTmMxAMa66eC0uBGw6JYE06En43Od3Gw8gFdNFhp5onB9H6ga0ZSLSBG6w8pCLZ0Xrl0FzG+fCRwm4WqZOypcB6rgbx5/NX46GwJfWJ5NAHmZUb9hYZvv1fF0nwCAKCq8NB7LCdVWYAFvWeL5Gtte8uJ+S2efB09GF/8A6n1Meqjrbea3+XQAtq6APAT6rMo2bjNpNGToYOq49Si4/wDrHmUsbgalJodUaWgmJkG+sHLfRWOO6WZSS6rSpnllB/zErO7U6WUXiDVdUgzYOI0jhC2YRMC38Q++1RveO3zVJU6SM+Gm89sN+qHdtqq+zabQOcu77Qs0MsMfjG+zI5Hh4oGntBuRoi4AGh4J1TDnKZgm94geAQ/sjAGiBj/7QHPw/RJRex5pJgeibMqxSbJ0Hb2eSnxOzxjIpl3s2tl8xmJiGxEiPe5qtBaxoG4K42DtKk8OcKWUCwJMh3GN8CBqVmEtWxqSrdAtLoDhQQXuqvjm1o7YAnzVnhejWFaC793aWje4ud4g2TcZjJEANA5CD6lCvxkNgugcCfkbeStSRK2ylp0WNuA0TwEeakNUDj2Qf0XH1GSTc33A/wDCdX2gXTLY5uIHkFzSyRXMi8YSfESv2sQaTzG7f5ecKpZs1rabKwEOA60b2u3kbyJHgjdpbQaRkcbGLNGsXiTpuRWDaDTaItlA8oXPPKk04l44nVSIsLVkKZzoVS5nsnFpm12niDx5optUkX+/uF3RkpK0cklTpkxMlbDCnNTpn+lp8gsg1y1OycSPYs7I8CVmatBF0HU6VtTHcqnbOONKoxo0cNSSbzYKxqbQA1gbrmFX1cM3E4iiwkEPe1hF9NTJ7JCwlJD2N30J2IWs9rUAzvE6RDTBDfQntA3I7pH0XZihmIOdgOWIvvymeJV5h6cANH2d6KhVaTVMUW07R5lQ2G/+X7Mz+HKfThzQO0/2Je1GdrmU3a5ILh2FwIjzXrkKOrRDhDhI1jd3jeoxwqO9lp5nJUeBHoTVwbg00pDyYc0yHBglxaRP4hExN4lS1Nh/uj2vqtIB3Q6esZBFolpLTLeA3r3otQuPwDKrHMeAWu1B8j2g3T8OnaZlZNqaPLsZ+0SmzqmpRbltGbO4biOrfiqTF/tOZNqtR35Kcebo9Ud02/ZqGVPat0d7xaIk8SNx9Vm6fR+kOfafotLJez5MyhX2OYn9oBdpSqO51KkeV1XP6Y4l38unTb2Bzz6x5K6Zs6m34R2x9VMKA3J6jNGadjsfU+N7fytaz5SojsKvU/mVHO/M9zv0Wr9l2dyZkE/YSthsYnE7MFOsynA62WTHExZXbNhUxuJ7/oh9vNjFUT+T/WtAWJiKr+zmjRoXDQVqaKjdhggCnqU0NUIbqQO0geq7tvawY72dPUe87WOQ5rPuxF7eJuT3ppAW5xLfxDz+i4qb94P4j4pJ0BtBhnuaA5zWsBuSSCQDppbv5K3o44BoDXtjQBgnwJJ9Fl8U/wBoC48Si9nVOozlPqf0XmynOKtM9FQUpVJbl+TOpcfzEjyEKdgpBoMOnfADR4m5VRX6SU2zlBd3Aev0QDukpJHUaLi7peRz3DyU6yPn/JuoLg0Lmgnqg8hr5pmLwrWscatRjLGxIGoO6bqjGNqvqOaXvI3Bpy7xHuxxC5iNmF9VlINA6rqjtPytnXeT4IWGTYPKkAvMi+76K92Yf4be8eBKzzT1R4Hy+i0vRykx1EFz4OYiLcZ4TvW1jc9kGSairYDtdnXpn8zfQhCVcYGRNzOg108hdHdMa7KYphgJnrZjm1FoE+Pgs41p1NydSvT6bE0tLPMz5FdoOqbaedAG+fr9FLg+ktRkB5zM4aEdkWVUUxy7njjVUcimzf03Ne0OBkG4I9Vf9B8NnxrCR/La957YDR/qlef9FdpwTSP5m/7h8/Feo/s3ympXeR1hkYD/AEmXR4jyXC4OMqOpStWekUB98ypkPReiQUwEUgkm5kAdTSuZl0oAhrUQ4FrgCDYg3BXmXSfYNOnWLabiBre7Qd7SR3X530W62vtQtljLHefkFmcS0HVcebKrqPJ2YcTq5cGEr0XMdlIg9uvMHeFHB/4/VaHbeFYWyBcblRCi7t9fEqmKetbkcuPQ6ODnf74JSOSkZhC7QE+J8kXR2K87svbbyVaImM6T/wA+ifuzgr/EYtlP33tZ+YiUfj+hrKzmOqPcMk2aAJuDcmeClodEsKxxd7MPcTJdUJqEnj1reSNlyG74KOjtak8xTc554MY93+lqOdgKr2HI3I4ixf1b8SBJWkpYW0NAA4CAPAJ1TBOAmLcReO3gpLPhlLRGSb9rNPHNK2tjBYb9nI1q1nOJucgDZPa6Z8FbYTohhqelIOPF8v8AI28loCxNLFcwBtwwFgABwAASRWRJAjA4yg1uZrdASO/emYEwI5z4/wDCbUF6nNxP6qLCOv3ffqvNlvA9OFqe7BahALp4lDg6b9/miMWzrO7Shzb74kKy4TJ/3NBzdpO9pnDQCYt2ZeP5VBU6WOZVe8SXODW2MQGzaQOM6J+Kb/DdFobr2/fmsu666YpnNKSfCL+riSaIeAAYJ4713Y/Sl7XNYWtLSQLCCJtPND4W+HLeAd6yhth0pr0+AM+AkeYWMSS1fcrmbaj9jR9JcW5xptOgk+gQNQojpCOtTPaEG4rv6fhnBm5Q1xUbyuucmOK6CSQ7D4gse1w1aQf0Xuv7NHB2HfUbfNUdPYGty+RXghK95/Zlh3M2bQMXOdxGli9xH+XL5LnyruVg+xvcO/RGsKrcM9rvvejaYI5hRZRBCY5LOeC48rJojqFDYjH+zpvcfhBI5/8ACjxe0WtMTJ0IFyO3hu8VT7Zris0NggAydL9qAKF/SVjzIDjN5ynzson7SafsowYBo3KRlADQBc7wROiPUSXYq/Ye03GN507hKkbs1g+Ed91YuCjIVIQUFSJZJubtg4pxom1KUgiYRBam5VQlwUVXDuYTmlw7fO4Nk9laBOS3PMfSFbvpg2KrMXs2Lt11/wCeHb6arxer6BvzY/j9Hu9L/qEZeTLs/ft+SBvSBjHQ4GYJjS28i86aIDH9LK9O7Q9zCYzsYGAQSIbNyY5mVJUxVbO1zHNa4WdMjO02hzmOa4kXi++6u9n9JqtZr6eJw5fNizqSBeWgQRUkgHlbVPpHhhCklf1Vu/v+jHVwyrJqr4br44+RmBxTKoyvIFQakACJ0FSmD1T2R2FS4nAuZciQdHC7T2HjyN12vs5tENcW0hSeBkq1G0qT8zxOUWBcYE7h4J2yq7mNh1RrxoQOs0jdxGkcVSXU5Onf9ZXH3r/yPKWKc5eXf4QHkSV0MA11/ZvvwdA7pBPmkuj/AHuL6/8AWX6H4E/p8r9njdRyGwh63j8lO5DMMO7/AJFZa8rOmLqSO4mnLyPvRCVaJ4a/VWTNSeQU76ZIhotx0HbJjyVIVo3Zid69kVlen1Q3e4gd3HwhVG0sFlquDdDcDtutM/CCQ4kkjQCwHedUDtLEGnBaBJm5ubdqrrb9KMxgrqTAsJQcxhBBEzqIlc2G3+MyOf8ApKdSxTnzmM6KXYNE+2kDSZ9FmF6nZeaSiG9JWHKx3AkeUqvLrAqz6U/ymfn+RHzVPRdLQu7BtaPMynXFRvcnOKhqPXQ2SDNj4E169OkPjcAezVx/wgr6Q2W0U2hosAAI3QBAXhX7MGB20aYP4XkdoF+y2Ze4NqQSoTdlIotmsgyLT4HkUdTqOGoPddVeEeYt1hwOvcj6VeNPA6jxUjYW2t2+BTajuRTRihvTKmK4JDMh0jwDsNUdi6Teq4j29MfFuFUbg8aTvtPKaji21WNewy1wkH70O6OSu8XWlpkAggiDcEEQQeK81xNd+zcQZBdhqhkgSS3i5v8AU0aj4mji1DEa/KuFqdQrte1r2ODmuALXC4IOhCTkhkTgmEKUhNLUCbIiE0hTFqaWpiIS1NyqbIuZUAVuM2aHC2vDd+ion4nLVcGuY2pSDXNDyWjPOZodcDrQGiTHW4i2uIVVs2kKuIcYDvaNewCS0QGVIJcLgDrX3XUX0+OWRZGt0dMeqyRxvHez/wADelfSYVmNc6KeZouypmZmgvpVA9okOzZRD2Me2QQ4QZp+juzMWa1Os2uKjKhzNLvaez9oSSKVXKOoXA5g0w3rjQwq/ZvR91R4puMUi5zqb46lg0tc9sSGPNSlebB8mRMe1UqjWVhRb1AWZ2NgZSAYeGfhLSWyLiHiN8d0qjsjktszDtkY8mTVrgncypQawflBEgJIfbWyRiK9So39+guy/wAE0jTlnUOU+14tPfKSVhS9zxx6EJ63f80kl5S4PQXqLPAj3j2f7kRPWHafQpJLOH1lM3pOV1U7cH8PvHzSSXc+Djh6kVWF393qrzZJhhi3XPySSU4epnRm4G9Jh1Gd/qxUuF91JJdWLk4cnB2oh3pJK8iRr/2S/wD7Ef8Aiq/7V7Mzekkoy5KIK2W7rDtWhDZF+C6kpvk0Dt1UGJN0kkARYj3Vi+nY/wDw6p3hoIPAhzYI4FJJAiu/Zk8+wxDZMNruDRuaC1pIaNwkk961zkkkhsauJJIEcXEkkAcTUkkCIMb/AC3/AJXehWIp1TkpCTDszXX95rsS5rmniC0kEbwUklvHyPseh4ekP31zYEfvTWRFsn9nHqR+GwtpZG7Zec2znSZ/emid8GnWBE8CAJ7Eklp8mUWPRMRgsP8A+MHxufNJJJYf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82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9" y="4145720"/>
            <a:ext cx="3124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811" t="4688" r="10154"/>
          <a:stretch>
            <a:fillRect/>
          </a:stretch>
        </p:blipFill>
        <p:spPr bwMode="auto">
          <a:xfrm>
            <a:off x="5960675" y="1027932"/>
            <a:ext cx="2214578" cy="29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r="9229"/>
          <a:stretch>
            <a:fillRect/>
          </a:stretch>
        </p:blipFill>
        <p:spPr bwMode="auto">
          <a:xfrm>
            <a:off x="6715125" y="3820282"/>
            <a:ext cx="2428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39" y="3179545"/>
            <a:ext cx="2803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/>
          <a:stretch/>
        </p:blipFill>
        <p:spPr bwMode="auto">
          <a:xfrm>
            <a:off x="148279" y="582358"/>
            <a:ext cx="1828800" cy="25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7"/>
          <a:stretch/>
        </p:blipFill>
        <p:spPr bwMode="auto">
          <a:xfrm>
            <a:off x="1838650" y="1121842"/>
            <a:ext cx="1905000" cy="24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4"/>
          <p:cNvSpPr txBox="1">
            <a:spLocks noChangeArrowheads="1"/>
          </p:cNvSpPr>
          <p:nvPr/>
        </p:nvSpPr>
        <p:spPr bwMode="auto">
          <a:xfrm>
            <a:off x="179512" y="44624"/>
            <a:ext cx="8316416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Incorporación en documentos curriculares del Ministerios de Educación</a:t>
            </a:r>
            <a:endParaRPr lang="en-GB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1475656" y="3652814"/>
            <a:ext cx="648072" cy="35225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derecha"/>
          <p:cNvSpPr/>
          <p:nvPr/>
        </p:nvSpPr>
        <p:spPr>
          <a:xfrm>
            <a:off x="3743650" y="5251413"/>
            <a:ext cx="324294" cy="69786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7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 bwMode="auto">
          <a:xfrm>
            <a:off x="0" y="136129"/>
            <a:ext cx="9144000" cy="66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4"/>
          <p:cNvSpPr txBox="1">
            <a:spLocks noChangeArrowheads="1"/>
          </p:cNvSpPr>
          <p:nvPr/>
        </p:nvSpPr>
        <p:spPr bwMode="auto">
          <a:xfrm>
            <a:off x="179512" y="44624"/>
            <a:ext cx="8316416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nb-NO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Ejemplo de materiales educativos</a:t>
            </a:r>
            <a:endParaRPr lang="en-GB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números</a:t>
            </a:r>
            <a:endParaRPr lang="es-SV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18439"/>
              </p:ext>
            </p:extLst>
          </p:nvPr>
        </p:nvGraphicFramePr>
        <p:xfrm>
          <a:off x="539553" y="1988840"/>
          <a:ext cx="7920879" cy="35348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87170"/>
                <a:gridCol w="2950894"/>
                <a:gridCol w="32828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DIPLOMADO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PARTICIPANTES 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GRADUADOS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2009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164                    docentes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164                    docentes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2010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475                    docentes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303                    docentes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2011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113                    docentes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113                    docentes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2012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49                    docentes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121                estudiantes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17      docentes tutores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49                    docentes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118                estudiantes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17      docentes tutores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2013 a la fecha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120               estudiantes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>
                          <a:latin typeface="+mn-lt"/>
                        </a:rPr>
                        <a:t>15      docentes tutores</a:t>
                      </a:r>
                      <a:endParaRPr lang="es-SV" sz="16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110               estudiantes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12      docentes tutores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Totales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       801     </a:t>
                      </a:r>
                      <a:r>
                        <a:rPr lang="es-SV" sz="1600" i="1" dirty="0" smtClean="0">
                          <a:latin typeface="+mn-lt"/>
                        </a:rPr>
                        <a:t>                 </a:t>
                      </a:r>
                      <a:r>
                        <a:rPr lang="es-SV" sz="1600" i="1" dirty="0">
                          <a:latin typeface="+mn-lt"/>
                        </a:rPr>
                        <a:t>docentes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          32        </a:t>
                      </a:r>
                      <a:r>
                        <a:rPr lang="es-SV" sz="1600" i="1" dirty="0" smtClean="0">
                          <a:latin typeface="+mn-lt"/>
                        </a:rPr>
                        <a:t>                   </a:t>
                      </a:r>
                      <a:r>
                        <a:rPr lang="es-SV" sz="1600" i="1" dirty="0">
                          <a:latin typeface="+mn-lt"/>
                        </a:rPr>
                        <a:t>tutores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         241     </a:t>
                      </a:r>
                      <a:r>
                        <a:rPr lang="es-SV" sz="1600" i="1" dirty="0" smtClean="0">
                          <a:latin typeface="+mn-lt"/>
                        </a:rPr>
                        <a:t>            </a:t>
                      </a:r>
                      <a:r>
                        <a:rPr lang="es-SV" sz="1600" i="1" dirty="0">
                          <a:latin typeface="+mn-lt"/>
                        </a:rPr>
                        <a:t>estudiantes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            629    </a:t>
                      </a:r>
                      <a:r>
                        <a:rPr lang="es-SV" sz="1600" i="1" dirty="0" smtClean="0">
                          <a:latin typeface="+mn-lt"/>
                        </a:rPr>
                        <a:t>                </a:t>
                      </a:r>
                      <a:r>
                        <a:rPr lang="es-SV" sz="1600" i="1" dirty="0">
                          <a:latin typeface="+mn-lt"/>
                        </a:rPr>
                        <a:t>docentes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              29    </a:t>
                      </a:r>
                      <a:r>
                        <a:rPr lang="es-SV" sz="1600" i="1" dirty="0" smtClean="0">
                          <a:latin typeface="+mn-lt"/>
                        </a:rPr>
                        <a:t>                    </a:t>
                      </a:r>
                      <a:r>
                        <a:rPr lang="es-SV" sz="1600" i="1" dirty="0">
                          <a:latin typeface="+mn-lt"/>
                        </a:rPr>
                        <a:t>tutores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600" i="1" dirty="0">
                          <a:latin typeface="+mn-lt"/>
                        </a:rPr>
                        <a:t>             228  </a:t>
                      </a:r>
                      <a:r>
                        <a:rPr lang="es-SV" sz="1600" i="1" dirty="0" smtClean="0">
                          <a:latin typeface="+mn-lt"/>
                        </a:rPr>
                        <a:t>             </a:t>
                      </a:r>
                      <a:r>
                        <a:rPr lang="es-SV" sz="1600" i="1" dirty="0">
                          <a:latin typeface="+mn-lt"/>
                        </a:rPr>
                        <a:t>estudiantes</a:t>
                      </a:r>
                      <a:endParaRPr lang="es-SV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3648" y="1297520"/>
            <a:ext cx="6840760" cy="54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Número de Diplomados implementados y número de participantes.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1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</a:t>
            </a:r>
            <a:endParaRPr lang="es-SV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737720"/>
          </a:xfrm>
        </p:spPr>
        <p:txBody>
          <a:bodyPr>
            <a:normAutofit/>
          </a:bodyPr>
          <a:lstStyle/>
          <a:p>
            <a:r>
              <a:rPr lang="es-ES" i="1" dirty="0" smtClean="0"/>
              <a:t>Fortalecer los procesos de articulación interministerial.</a:t>
            </a:r>
          </a:p>
          <a:p>
            <a:r>
              <a:rPr lang="es-ES" i="1" dirty="0" smtClean="0"/>
              <a:t>Ampliar la cobertura de atención de Instituciones educativos, docentes y estudiantes participantes.</a:t>
            </a:r>
          </a:p>
          <a:p>
            <a:r>
              <a:rPr lang="es-ES" i="1" dirty="0" smtClean="0"/>
              <a:t>Evidenciar cambios en la estructura fiscal del país.</a:t>
            </a:r>
            <a:endParaRPr lang="es-SV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85746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42584" cy="1470025"/>
          </a:xfrm>
        </p:spPr>
        <p:txBody>
          <a:bodyPr/>
          <a:lstStyle/>
          <a:p>
            <a:r>
              <a:rPr lang="es-SV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Gracias!</a:t>
            </a:r>
            <a:endParaRPr lang="es-SV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9523" y="3833004"/>
            <a:ext cx="7232848" cy="1752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MX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Viceministerio</a:t>
            </a:r>
            <a:r>
              <a:rPr lang="es-MX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 Ciencia y Tecnología</a:t>
            </a:r>
          </a:p>
          <a:p>
            <a:pPr lvl="0"/>
            <a:endParaRPr lang="es-MX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0"/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Gerencia de Educación Media Técnica y Tecnológica</a:t>
            </a:r>
          </a:p>
          <a:p>
            <a:pPr lvl="0"/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Plan Maestro, Edificio A4, Segundo Nivel</a:t>
            </a:r>
          </a:p>
          <a:p>
            <a:pPr lvl="0"/>
            <a:r>
              <a:rPr lang="es-MX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Tel. 2537-4215, 2537-4216</a:t>
            </a:r>
          </a:p>
          <a:p>
            <a:endParaRPr lang="es-SV" dirty="0"/>
          </a:p>
        </p:txBody>
      </p:sp>
      <p:pic>
        <p:nvPicPr>
          <p:cNvPr id="4" name="3 Imagen" descr="Cosech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64121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DSC0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462" y="332656"/>
            <a:ext cx="571504" cy="57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DSC02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75598"/>
            <a:ext cx="571504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DSC08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4462" y="975599"/>
            <a:ext cx="571504" cy="57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agricola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1618540"/>
            <a:ext cx="571504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carpinter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4462" y="1618540"/>
            <a:ext cx="571504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 descr="electricista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261482"/>
            <a:ext cx="571504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Imagen" descr="DSC0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4463" y="2261482"/>
            <a:ext cx="571503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 descr="Imagen0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1" y="2904424"/>
            <a:ext cx="571504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profesor evaluando práctica alumna"/>
          <p:cNvPicPr>
            <a:picLocks noChangeAspect="1" noChangeArrowheads="1"/>
          </p:cNvPicPr>
          <p:nvPr/>
        </p:nvPicPr>
        <p:blipFill>
          <a:blip r:embed="rId11" cstate="print">
            <a:lum bright="12000"/>
          </a:blip>
          <a:srcRect/>
          <a:stretch>
            <a:fillRect/>
          </a:stretch>
        </p:blipFill>
        <p:spPr bwMode="auto">
          <a:xfrm>
            <a:off x="894462" y="2904424"/>
            <a:ext cx="571503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 descr="SAVE040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37405" y="332657"/>
            <a:ext cx="642941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14 Imagen" descr="soldador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3547366"/>
            <a:ext cx="585133" cy="57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15 Imagen" descr="tornero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37405" y="975598"/>
            <a:ext cx="642941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16 Imagen" descr="enfermeri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51784" y="332657"/>
            <a:ext cx="642942" cy="57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099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 Título"/>
          <p:cNvSpPr txBox="1">
            <a:spLocks/>
          </p:cNvSpPr>
          <p:nvPr/>
        </p:nvSpPr>
        <p:spPr>
          <a:xfrm>
            <a:off x="741708" y="44624"/>
            <a:ext cx="728667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Educación Técnica y Tecnológica</a:t>
            </a:r>
            <a:endParaRPr kumimoji="0" lang="es-SV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95536" y="759004"/>
            <a:ext cx="8136904" cy="428628"/>
          </a:xfrm>
          <a:prstGeom prst="rect">
            <a:avLst/>
          </a:prstGeom>
        </p:spPr>
        <p:txBody>
          <a:bodyPr/>
          <a:lstStyle/>
          <a:p>
            <a:pPr marL="285750" indent="-285750" algn="ctr" eaLnBrk="0" hangingPunct="0">
              <a:spcBef>
                <a:spcPct val="20000"/>
              </a:spcBef>
            </a:pPr>
            <a:r>
              <a:rPr lang="es-ES" sz="2400" b="1" i="1" dirty="0" smtClean="0">
                <a:latin typeface="+mn-lt"/>
              </a:rPr>
              <a:t>Matrícula por especialidades de Bachillerato Técnico</a:t>
            </a:r>
            <a:endParaRPr lang="es-ES" sz="2400" b="1" i="1" dirty="0" smtClean="0">
              <a:latin typeface="+mn-lt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734688"/>
              </p:ext>
            </p:extLst>
          </p:nvPr>
        </p:nvGraphicFramePr>
        <p:xfrm>
          <a:off x="136574" y="1124744"/>
          <a:ext cx="8496944" cy="554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0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 Título"/>
          <p:cNvSpPr txBox="1">
            <a:spLocks/>
          </p:cNvSpPr>
          <p:nvPr/>
        </p:nvSpPr>
        <p:spPr>
          <a:xfrm>
            <a:off x="750828" y="44624"/>
            <a:ext cx="728667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Educación Técnica y Tecnológica</a:t>
            </a:r>
            <a:endParaRPr kumimoji="0" lang="es-SV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9512" y="759004"/>
            <a:ext cx="8640960" cy="428628"/>
          </a:xfrm>
          <a:prstGeom prst="rect">
            <a:avLst/>
          </a:prstGeom>
        </p:spPr>
        <p:txBody>
          <a:bodyPr/>
          <a:lstStyle/>
          <a:p>
            <a:pPr marL="285750" indent="-285750" algn="ctr" eaLnBrk="0" hangingPunct="0">
              <a:spcBef>
                <a:spcPct val="20000"/>
              </a:spcBef>
            </a:pPr>
            <a:r>
              <a:rPr lang="es-ES" sz="2400" b="1" i="1" dirty="0" smtClean="0">
                <a:latin typeface="+mn-lt"/>
              </a:rPr>
              <a:t>Matrícula de Estudiantes de Bachilleratos Técnicos del área comercial</a:t>
            </a:r>
            <a:endParaRPr lang="es-ES" sz="2400" b="1" i="1" dirty="0" smtClean="0">
              <a:latin typeface="+mn-lt"/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497240"/>
              </p:ext>
            </p:extLst>
          </p:nvPr>
        </p:nvGraphicFramePr>
        <p:xfrm>
          <a:off x="395536" y="1700808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345237"/>
              </p:ext>
            </p:extLst>
          </p:nvPr>
        </p:nvGraphicFramePr>
        <p:xfrm>
          <a:off x="438243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91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 Título"/>
          <p:cNvSpPr txBox="1">
            <a:spLocks/>
          </p:cNvSpPr>
          <p:nvPr/>
        </p:nvSpPr>
        <p:spPr>
          <a:xfrm>
            <a:off x="107504" y="50324"/>
            <a:ext cx="728667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Educación Técnica y Tecnológica</a:t>
            </a:r>
            <a:endParaRPr kumimoji="0" lang="es-SV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971600" y="1357298"/>
            <a:ext cx="6572296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de Centros Educativos a Nivel Nacional: 6,183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 Público: 5,140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 Privado: 1,043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Centros públicos de Educación Media: 505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General: 120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Técnica: 385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7504" y="6488668"/>
            <a:ext cx="228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 smtClean="0"/>
              <a:t>Fuente: </a:t>
            </a:r>
            <a:r>
              <a:rPr lang="es-SV" sz="1200" dirty="0" smtClean="0"/>
              <a:t>Censo de Educación 2010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26397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792087"/>
          </a:xfrm>
        </p:spPr>
        <p:txBody>
          <a:bodyPr>
            <a:normAutofit/>
          </a:bodyPr>
          <a:lstStyle/>
          <a:p>
            <a:r>
              <a:rPr lang="es-S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POBREZA EXTREMA</a:t>
            </a:r>
            <a:endParaRPr lang="es-S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95736" y="6488668"/>
            <a:ext cx="630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 smtClean="0"/>
              <a:t>Fuente: Mapa de Pobreza. Indicadores para el manejo del riesgo a Nivel Municipal. FISDL - FLACSO</a:t>
            </a:r>
            <a:endParaRPr lang="es-SV" sz="12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164288" cy="40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7170339" cy="415537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08504" cy="792087"/>
          </a:xfrm>
        </p:spPr>
        <p:txBody>
          <a:bodyPr>
            <a:noAutofit/>
          </a:bodyPr>
          <a:lstStyle/>
          <a:p>
            <a:r>
              <a:rPr lang="es-SV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MUNICIPIOS CON MAYOR NÚMERO  DE ESTUDIANTES FUERA DEL NIVEL DE EDUCACIÓN MEDIA</a:t>
            </a:r>
            <a:endParaRPr lang="es-SV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95736" y="6488668"/>
            <a:ext cx="3952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 smtClean="0"/>
              <a:t>Fuente: Datos según Censo Escolar. Ministerio de Educación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36090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 txBox="1">
            <a:spLocks/>
          </p:cNvSpPr>
          <p:nvPr/>
        </p:nvSpPr>
        <p:spPr>
          <a:xfrm>
            <a:off x="1331640" y="44624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Tasa Neta de cobertura por nivel educativo (2000 - 2011)</a:t>
            </a:r>
            <a:endParaRPr kumimoji="0" lang="es-SV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9 Gráfico"/>
          <p:cNvGraphicFramePr/>
          <p:nvPr>
            <p:extLst>
              <p:ext uri="{D42A27DB-BD31-4B8C-83A1-F6EECF244321}">
                <p14:modId xmlns:p14="http://schemas.microsoft.com/office/powerpoint/2010/main" val="1332227913"/>
              </p:ext>
            </p:extLst>
          </p:nvPr>
        </p:nvGraphicFramePr>
        <p:xfrm>
          <a:off x="675685" y="1187624"/>
          <a:ext cx="6912768" cy="500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9512" y="6577615"/>
            <a:ext cx="3952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i="1" dirty="0" smtClean="0"/>
              <a:t>Fuente: Datos según Censo Escolar. Ministerio de Educación</a:t>
            </a:r>
            <a:endParaRPr lang="es-SV" sz="1200" i="1" dirty="0"/>
          </a:p>
        </p:txBody>
      </p:sp>
    </p:spTree>
    <p:extLst>
      <p:ext uri="{BB962C8B-B14F-4D97-AF65-F5344CB8AC3E}">
        <p14:creationId xmlns:p14="http://schemas.microsoft.com/office/powerpoint/2010/main" val="36898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1638</Words>
  <Application>Microsoft Office PowerPoint</Application>
  <PresentationFormat>Presentación en pantalla (4:3)</PresentationFormat>
  <Paragraphs>352</Paragraphs>
  <Slides>39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Visio</vt:lpstr>
      <vt:lpstr>Implementando Estrategias para Fortalecer la Educación Fiscal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 DE POBREZA EXTREMA</vt:lpstr>
      <vt:lpstr>MUNICIPIOS CON MAYOR NÚMERO  DE ESTUDIANTES FUERA DEL NIVEL DE EDUCACIÓN MEDIA</vt:lpstr>
      <vt:lpstr>Presentación de PowerPoint</vt:lpstr>
      <vt:lpstr>Presentación de PowerPoint</vt:lpstr>
      <vt:lpstr>Adecuación demanda productiva y oferta educativa</vt:lpstr>
      <vt:lpstr>Presentación de PowerPoint</vt:lpstr>
      <vt:lpstr>Presentación de PowerPoint</vt:lpstr>
      <vt:lpstr>Proceso de diseño curricular</vt:lpstr>
      <vt:lpstr>Proceso de diseño curricular</vt:lpstr>
      <vt:lpstr>Talleres estratégicos</vt:lpstr>
      <vt:lpstr>Talleres estratégicos</vt:lpstr>
      <vt:lpstr>Estructura económica del sector comercio</vt:lpstr>
      <vt:lpstr>Ocupados y salarios promedio mensuales en áreas administrativas contables</vt:lpstr>
      <vt:lpstr>Presentación de PowerPoint</vt:lpstr>
      <vt:lpstr>Presentación de PowerPoint</vt:lpstr>
      <vt:lpstr>Presentación de PowerPoint</vt:lpstr>
      <vt:lpstr>Elaboración de los programas de estudio</vt:lpstr>
      <vt:lpstr>Presentación de PowerPoint</vt:lpstr>
      <vt:lpstr>Presentación de PowerPoint</vt:lpstr>
      <vt:lpstr>Oferta Educativa</vt:lpstr>
      <vt:lpstr>Presentación de PowerPoint</vt:lpstr>
      <vt:lpstr>Presentación de PowerPoint</vt:lpstr>
      <vt:lpstr>Presentación de PowerPoint</vt:lpstr>
      <vt:lpstr>Módulos de Emprendedurismo</vt:lpstr>
      <vt:lpstr>Presentación de PowerPoint</vt:lpstr>
      <vt:lpstr>Estrategias de inserción de la Educación Fiscal en el sistema educativo</vt:lpstr>
      <vt:lpstr>Algunos Logros</vt:lpstr>
      <vt:lpstr>Algunos Logros</vt:lpstr>
      <vt:lpstr>Presentación de PowerPoint</vt:lpstr>
      <vt:lpstr>Presentación de PowerPoint</vt:lpstr>
      <vt:lpstr>En números</vt:lpstr>
      <vt:lpstr>Retos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EDUCATIVA EDUCACIÓN MEDIA TÉCNICA</dc:title>
  <dc:creator>Motto</dc:creator>
  <cp:lastModifiedBy>Gilberto</cp:lastModifiedBy>
  <cp:revision>34</cp:revision>
  <dcterms:created xsi:type="dcterms:W3CDTF">2013-02-25T03:04:16Z</dcterms:created>
  <dcterms:modified xsi:type="dcterms:W3CDTF">2013-06-26T20:49:56Z</dcterms:modified>
</cp:coreProperties>
</file>